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8155" r:id="rId1"/>
  </p:sldMasterIdLst>
  <p:notesMasterIdLst>
    <p:notesMasterId r:id="rId16"/>
  </p:notesMasterIdLst>
  <p:handoutMasterIdLst>
    <p:handoutMasterId r:id="rId17"/>
  </p:handoutMasterIdLst>
  <p:sldIdLst>
    <p:sldId id="554" r:id="rId2"/>
    <p:sldId id="449" r:id="rId3"/>
    <p:sldId id="666" r:id="rId4"/>
    <p:sldId id="678" r:id="rId5"/>
    <p:sldId id="679" r:id="rId6"/>
    <p:sldId id="680" r:id="rId7"/>
    <p:sldId id="694" r:id="rId8"/>
    <p:sldId id="681" r:id="rId9"/>
    <p:sldId id="686" r:id="rId10"/>
    <p:sldId id="692" r:id="rId11"/>
    <p:sldId id="696" r:id="rId12"/>
    <p:sldId id="693" r:id="rId13"/>
    <p:sldId id="674" r:id="rId14"/>
    <p:sldId id="569" r:id="rId15"/>
  </p:sldIdLst>
  <p:sldSz cx="9144000" cy="6858000" type="screen4x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2888" userDrawn="1">
          <p15:clr>
            <a:srgbClr val="A4A3A4"/>
          </p15:clr>
        </p15:guide>
        <p15:guide id="3" pos="249" userDrawn="1">
          <p15:clr>
            <a:srgbClr val="A4A3A4"/>
          </p15:clr>
        </p15:guide>
        <p15:guide id="4" pos="5528" userDrawn="1">
          <p15:clr>
            <a:srgbClr val="A4A3A4"/>
          </p15:clr>
        </p15:guide>
        <p15:guide id="5" pos="575" userDrawn="1">
          <p15:clr>
            <a:srgbClr val="A4A3A4"/>
          </p15:clr>
        </p15:guide>
        <p15:guide id="6" pos="551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E3640F"/>
    <a:srgbClr val="BBE0E3"/>
    <a:srgbClr val="FF3300"/>
    <a:srgbClr val="0000FF"/>
    <a:srgbClr val="FFCC99"/>
    <a:srgbClr val="9999FF"/>
    <a:srgbClr val="99FF6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56" autoAdjust="0"/>
    <p:restoredTop sz="97074" autoAdjust="0"/>
  </p:normalViewPr>
  <p:slideViewPr>
    <p:cSldViewPr snapToGrid="0">
      <p:cViewPr varScale="1">
        <p:scale>
          <a:sx n="117" d="100"/>
          <a:sy n="117" d="100"/>
        </p:scale>
        <p:origin x="1578" y="96"/>
      </p:cViewPr>
      <p:guideLst>
        <p:guide orient="horz" pos="2152"/>
        <p:guide pos="2888"/>
        <p:guide pos="249"/>
        <p:guide pos="5528"/>
        <p:guide pos="575"/>
        <p:guide pos="551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79" d="100"/>
          <a:sy n="79" d="100"/>
        </p:scale>
        <p:origin x="3960" y="12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63242-EF61-4274-877F-D5D59A9AB4F7}" type="doc">
      <dgm:prSet loTypeId="urn:microsoft.com/office/officeart/2005/8/layout/chevron2" loCatId="list" qsTypeId="urn:microsoft.com/office/officeart/2005/8/quickstyle/3d2" qsCatId="3D" csTypeId="urn:microsoft.com/office/officeart/2005/8/colors/colorful5" csCatId="colorful" phldr="1"/>
      <dgm:spPr/>
      <dgm:t>
        <a:bodyPr/>
        <a:lstStyle/>
        <a:p>
          <a:endParaRPr kumimoji="1" lang="ja-JP" altLang="en-US"/>
        </a:p>
      </dgm:t>
    </dgm:pt>
    <dgm:pt modelId="{45CD61A5-D026-4635-B477-D9222E42011C}">
      <dgm:prSet phldrT="[テキスト]"/>
      <dgm:spPr/>
      <dgm:t>
        <a:bodyPr/>
        <a:lstStyle/>
        <a:p>
          <a:r>
            <a:rPr kumimoji="1" lang="ja-JP" altLang="en-US" dirty="0"/>
            <a:t>接触技術</a:t>
          </a:r>
        </a:p>
      </dgm:t>
    </dgm:pt>
    <dgm:pt modelId="{76832196-2DEC-4CEC-ABD6-8D9EAC971AF0}" type="parTrans" cxnId="{7637378B-8A31-4A0C-B5D9-3943E4CE1ACC}">
      <dgm:prSet/>
      <dgm:spPr/>
      <dgm:t>
        <a:bodyPr/>
        <a:lstStyle/>
        <a:p>
          <a:endParaRPr kumimoji="1" lang="ja-JP" altLang="en-US"/>
        </a:p>
      </dgm:t>
    </dgm:pt>
    <dgm:pt modelId="{9ACB7327-85DC-4742-8F99-D1D6FD7E7DB9}" type="sibTrans" cxnId="{7637378B-8A31-4A0C-B5D9-3943E4CE1ACC}">
      <dgm:prSet/>
      <dgm:spPr/>
      <dgm:t>
        <a:bodyPr/>
        <a:lstStyle/>
        <a:p>
          <a:endParaRPr kumimoji="1" lang="ja-JP" altLang="en-US"/>
        </a:p>
      </dgm:t>
    </dgm:pt>
    <dgm:pt modelId="{B4DA980F-E913-49A3-91D8-076487E6293B}">
      <dgm:prSet phldrT="[テキスト]" custT="1"/>
      <dgm:spPr/>
      <dgm:t>
        <a:bodyPr/>
        <a:lstStyle/>
        <a:p>
          <a:r>
            <a:rPr kumimoji="1" lang="ja-JP" altLang="en-US" sz="1800" dirty="0">
              <a:latin typeface="Meiryo UI" panose="020B0604030504040204" pitchFamily="50" charset="-128"/>
              <a:ea typeface="Meiryo UI" panose="020B0604030504040204" pitchFamily="50" charset="-128"/>
            </a:rPr>
            <a:t>接触理論、材料力学の基礎、片持ち梁バネ応力計算</a:t>
          </a:r>
          <a:r>
            <a:rPr kumimoji="1" lang="ja-JP" altLang="en-US" sz="1600" dirty="0">
              <a:latin typeface="Meiryo UI" panose="020B0604030504040204" pitchFamily="50" charset="-128"/>
              <a:ea typeface="Meiryo UI" panose="020B0604030504040204" pitchFamily="50" charset="-128"/>
            </a:rPr>
            <a:t>（理論と</a:t>
          </a:r>
          <a:r>
            <a:rPr kumimoji="1" lang="en-US" altLang="ja-JP" sz="1600" dirty="0">
              <a:latin typeface="Meiryo UI" panose="020B0604030504040204" pitchFamily="50" charset="-128"/>
              <a:ea typeface="Meiryo UI" panose="020B0604030504040204" pitchFamily="50" charset="-128"/>
            </a:rPr>
            <a:t>CAE</a:t>
          </a:r>
          <a:r>
            <a:rPr kumimoji="1" lang="ja-JP" altLang="en-US" sz="1600" dirty="0">
              <a:latin typeface="Meiryo UI" panose="020B0604030504040204" pitchFamily="50" charset="-128"/>
              <a:ea typeface="Meiryo UI" panose="020B0604030504040204" pitchFamily="50" charset="-128"/>
            </a:rPr>
            <a:t>解析）</a:t>
          </a:r>
        </a:p>
      </dgm:t>
    </dgm:pt>
    <dgm:pt modelId="{395286FC-1B35-48A2-81A7-AE24CFFE8F95}" type="parTrans" cxnId="{5C99FED0-8C2F-44F3-990A-770DB829698D}">
      <dgm:prSet/>
      <dgm:spPr/>
      <dgm:t>
        <a:bodyPr/>
        <a:lstStyle/>
        <a:p>
          <a:endParaRPr kumimoji="1" lang="ja-JP" altLang="en-US"/>
        </a:p>
      </dgm:t>
    </dgm:pt>
    <dgm:pt modelId="{73338610-1FEF-4FF5-8EE9-C0ECF69D01C4}" type="sibTrans" cxnId="{5C99FED0-8C2F-44F3-990A-770DB829698D}">
      <dgm:prSet/>
      <dgm:spPr/>
      <dgm:t>
        <a:bodyPr/>
        <a:lstStyle/>
        <a:p>
          <a:endParaRPr kumimoji="1" lang="ja-JP" altLang="en-US"/>
        </a:p>
      </dgm:t>
    </dgm:pt>
    <dgm:pt modelId="{FD348F4C-38AB-4F70-BE20-3FA29D34697D}">
      <dgm:prSet phldrT="[テキスト]" custT="1"/>
      <dgm:spPr/>
      <dgm:t>
        <a:bodyPr/>
        <a:lstStyle/>
        <a:p>
          <a:r>
            <a:rPr kumimoji="1" lang="ja-JP" altLang="en-US" sz="1800" dirty="0">
              <a:latin typeface="Meiryo UI" panose="020B0604030504040204" pitchFamily="50" charset="-128"/>
              <a:ea typeface="Meiryo UI" panose="020B0604030504040204" pitchFamily="50" charset="-128"/>
            </a:rPr>
            <a:t>圧着接続、圧接技術、圧入技術、プレスフィット技術</a:t>
          </a:r>
        </a:p>
      </dgm:t>
    </dgm:pt>
    <dgm:pt modelId="{F55CB27E-67A3-4F67-84CC-94A1E6B06252}" type="parTrans" cxnId="{35E5C38B-588F-41F8-904B-9BB33C9B62A9}">
      <dgm:prSet/>
      <dgm:spPr/>
      <dgm:t>
        <a:bodyPr/>
        <a:lstStyle/>
        <a:p>
          <a:endParaRPr kumimoji="1" lang="ja-JP" altLang="en-US"/>
        </a:p>
      </dgm:t>
    </dgm:pt>
    <dgm:pt modelId="{109F13A2-6013-44B1-8A71-E08C585B0EAA}" type="sibTrans" cxnId="{35E5C38B-588F-41F8-904B-9BB33C9B62A9}">
      <dgm:prSet/>
      <dgm:spPr/>
      <dgm:t>
        <a:bodyPr/>
        <a:lstStyle/>
        <a:p>
          <a:endParaRPr kumimoji="1" lang="ja-JP" altLang="en-US"/>
        </a:p>
      </dgm:t>
    </dgm:pt>
    <dgm:pt modelId="{8257B9A7-DBF4-4E3E-AE7F-2A5B3DD1A33B}">
      <dgm:prSet phldrT="[テキスト]"/>
      <dgm:spPr/>
      <dgm:t>
        <a:bodyPr/>
        <a:lstStyle/>
        <a:p>
          <a:r>
            <a:rPr kumimoji="1" lang="ja-JP" altLang="en-US" dirty="0"/>
            <a:t>製造技術</a:t>
          </a:r>
        </a:p>
      </dgm:t>
    </dgm:pt>
    <dgm:pt modelId="{5C4120EA-23A0-4A6D-A964-F2104182FF16}" type="parTrans" cxnId="{8F60BFE8-C113-468D-8F5A-508427B80F66}">
      <dgm:prSet/>
      <dgm:spPr/>
      <dgm:t>
        <a:bodyPr/>
        <a:lstStyle/>
        <a:p>
          <a:endParaRPr kumimoji="1" lang="ja-JP" altLang="en-US"/>
        </a:p>
      </dgm:t>
    </dgm:pt>
    <dgm:pt modelId="{A7DB4027-1B77-4341-85CE-0301CD34AB6B}" type="sibTrans" cxnId="{8F60BFE8-C113-468D-8F5A-508427B80F66}">
      <dgm:prSet/>
      <dgm:spPr/>
      <dgm:t>
        <a:bodyPr/>
        <a:lstStyle/>
        <a:p>
          <a:endParaRPr kumimoji="1" lang="ja-JP" altLang="en-US"/>
        </a:p>
      </dgm:t>
    </dgm:pt>
    <dgm:pt modelId="{EE0CD9EA-2369-4BAC-927E-41A59F162800}">
      <dgm:prSet phldrT="[テキスト]" custT="1"/>
      <dgm:spPr/>
      <dgm:t>
        <a:bodyPr/>
        <a:lstStyle/>
        <a:p>
          <a:r>
            <a:rPr kumimoji="1" lang="ja-JP" altLang="en-US" sz="2000" dirty="0">
              <a:latin typeface="Meiryo UI" panose="020B0604030504040204" pitchFamily="50" charset="-128"/>
              <a:ea typeface="Meiryo UI" panose="020B0604030504040204" pitchFamily="50" charset="-128"/>
            </a:rPr>
            <a:t>コネクタコスト計算、スタンピング技術</a:t>
          </a:r>
        </a:p>
      </dgm:t>
    </dgm:pt>
    <dgm:pt modelId="{0F90C4D6-DAAC-44CF-BA66-0AB00F4AA35C}" type="parTrans" cxnId="{CC899BC5-2DD6-48DB-B222-335C374A8235}">
      <dgm:prSet/>
      <dgm:spPr/>
      <dgm:t>
        <a:bodyPr/>
        <a:lstStyle/>
        <a:p>
          <a:endParaRPr kumimoji="1" lang="ja-JP" altLang="en-US"/>
        </a:p>
      </dgm:t>
    </dgm:pt>
    <dgm:pt modelId="{C2E85DFF-73D8-406E-BA50-C5A11204E6F1}" type="sibTrans" cxnId="{CC899BC5-2DD6-48DB-B222-335C374A8235}">
      <dgm:prSet/>
      <dgm:spPr/>
      <dgm:t>
        <a:bodyPr/>
        <a:lstStyle/>
        <a:p>
          <a:endParaRPr kumimoji="1" lang="ja-JP" altLang="en-US"/>
        </a:p>
      </dgm:t>
    </dgm:pt>
    <dgm:pt modelId="{AB4CE89F-6BFD-45E9-BE2A-399E7E614EFC}">
      <dgm:prSet phldrT="[テキスト]" custT="1"/>
      <dgm:spPr/>
      <dgm:t>
        <a:bodyPr/>
        <a:lstStyle/>
        <a:p>
          <a:r>
            <a:rPr kumimoji="1" lang="ja-JP" altLang="en-US" sz="2000" dirty="0">
              <a:latin typeface="Meiryo UI" panose="020B0604030504040204" pitchFamily="50" charset="-128"/>
              <a:ea typeface="Meiryo UI" panose="020B0604030504040204" pitchFamily="50" charset="-128"/>
            </a:rPr>
            <a:t>材料技術、樹脂成形技術、めっき技術</a:t>
          </a:r>
        </a:p>
      </dgm:t>
    </dgm:pt>
    <dgm:pt modelId="{163B8024-4EB4-4E14-B02E-CBFEE3C67B6A}" type="parTrans" cxnId="{789B06CB-7B18-459D-A231-532FB40A7E79}">
      <dgm:prSet/>
      <dgm:spPr/>
      <dgm:t>
        <a:bodyPr/>
        <a:lstStyle/>
        <a:p>
          <a:endParaRPr kumimoji="1" lang="ja-JP" altLang="en-US"/>
        </a:p>
      </dgm:t>
    </dgm:pt>
    <dgm:pt modelId="{12D9A179-E3C3-441C-9447-749EC0BA10DC}" type="sibTrans" cxnId="{789B06CB-7B18-459D-A231-532FB40A7E79}">
      <dgm:prSet/>
      <dgm:spPr/>
      <dgm:t>
        <a:bodyPr/>
        <a:lstStyle/>
        <a:p>
          <a:endParaRPr kumimoji="1" lang="ja-JP" altLang="en-US"/>
        </a:p>
      </dgm:t>
    </dgm:pt>
    <dgm:pt modelId="{503ED3C6-FC2F-488B-A01A-D68DC649E9CE}">
      <dgm:prSet phldrT="[テキスト]"/>
      <dgm:spPr/>
      <dgm:t>
        <a:bodyPr/>
        <a:lstStyle/>
        <a:p>
          <a:r>
            <a:rPr kumimoji="1" lang="ja-JP" altLang="en-US" dirty="0"/>
            <a:t>品質管理</a:t>
          </a:r>
        </a:p>
      </dgm:t>
    </dgm:pt>
    <dgm:pt modelId="{40E25D54-E957-4ADA-B70B-D7BEE334EF15}" type="parTrans" cxnId="{89B1B9EB-149E-4ACB-9648-D0DB0B5A28DF}">
      <dgm:prSet/>
      <dgm:spPr/>
      <dgm:t>
        <a:bodyPr/>
        <a:lstStyle/>
        <a:p>
          <a:endParaRPr kumimoji="1" lang="ja-JP" altLang="en-US"/>
        </a:p>
      </dgm:t>
    </dgm:pt>
    <dgm:pt modelId="{AEEB3188-0025-40E8-9AD4-052DD10DA42E}" type="sibTrans" cxnId="{89B1B9EB-149E-4ACB-9648-D0DB0B5A28DF}">
      <dgm:prSet/>
      <dgm:spPr/>
      <dgm:t>
        <a:bodyPr/>
        <a:lstStyle/>
        <a:p>
          <a:endParaRPr kumimoji="1" lang="ja-JP" altLang="en-US"/>
        </a:p>
      </dgm:t>
    </dgm:pt>
    <dgm:pt modelId="{B94FF93F-0757-4853-A62D-3D204B08EB84}">
      <dgm:prSet phldrT="[テキスト]" custT="1"/>
      <dgm:spPr/>
      <dgm:t>
        <a:bodyPr/>
        <a:lstStyle/>
        <a:p>
          <a:r>
            <a:rPr kumimoji="1" lang="ja-JP" altLang="en-US" sz="1800" dirty="0">
              <a:latin typeface="Meiryo UI" panose="020B0604030504040204" pitchFamily="50" charset="-128"/>
              <a:ea typeface="Meiryo UI" panose="020B0604030504040204" pitchFamily="50" charset="-128"/>
            </a:rPr>
            <a:t>コネクタ品質要件、</a:t>
          </a:r>
          <a:r>
            <a:rPr kumimoji="1" lang="en-US" altLang="ja-JP" sz="1800" dirty="0">
              <a:latin typeface="Meiryo UI" panose="020B0604030504040204" pitchFamily="50" charset="-128"/>
              <a:ea typeface="Meiryo UI" panose="020B0604030504040204" pitchFamily="50" charset="-128"/>
            </a:rPr>
            <a:t>PDCA</a:t>
          </a:r>
          <a:r>
            <a:rPr kumimoji="1"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FMEA</a:t>
          </a:r>
          <a:r>
            <a:rPr kumimoji="1"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FTA</a:t>
          </a:r>
          <a:r>
            <a:rPr kumimoji="1" lang="ja-JP" altLang="en-US" sz="1800" dirty="0">
              <a:latin typeface="Meiryo UI" panose="020B0604030504040204" pitchFamily="50" charset="-128"/>
              <a:ea typeface="Meiryo UI" panose="020B0604030504040204" pitchFamily="50" charset="-128"/>
            </a:rPr>
            <a:t>、五原則シート、過去トラ</a:t>
          </a:r>
        </a:p>
      </dgm:t>
    </dgm:pt>
    <dgm:pt modelId="{6E5DD3EB-057D-4396-BE92-2DD8AD3A0400}" type="parTrans" cxnId="{42B21AB8-8629-4382-92E1-AFF38148C895}">
      <dgm:prSet/>
      <dgm:spPr/>
      <dgm:t>
        <a:bodyPr/>
        <a:lstStyle/>
        <a:p>
          <a:endParaRPr kumimoji="1" lang="ja-JP" altLang="en-US"/>
        </a:p>
      </dgm:t>
    </dgm:pt>
    <dgm:pt modelId="{7DD073F5-E164-46AE-897C-9D290E493184}" type="sibTrans" cxnId="{42B21AB8-8629-4382-92E1-AFF38148C895}">
      <dgm:prSet/>
      <dgm:spPr/>
      <dgm:t>
        <a:bodyPr/>
        <a:lstStyle/>
        <a:p>
          <a:endParaRPr kumimoji="1" lang="ja-JP" altLang="en-US"/>
        </a:p>
      </dgm:t>
    </dgm:pt>
    <dgm:pt modelId="{5F29E03B-C7DF-417B-8F36-7B2540CA6303}">
      <dgm:prSet phldrT="[テキスト]" custT="1"/>
      <dgm:spPr/>
      <dgm:t>
        <a:bodyPr/>
        <a:lstStyle/>
        <a:p>
          <a:r>
            <a:rPr kumimoji="1" lang="en-US" altLang="ja-JP" sz="1800" dirty="0">
              <a:latin typeface="Meiryo UI" panose="020B0604030504040204" pitchFamily="50" charset="-128"/>
              <a:ea typeface="Meiryo UI" panose="020B0604030504040204" pitchFamily="50" charset="-128"/>
            </a:rPr>
            <a:t>ISO26262</a:t>
          </a:r>
          <a:r>
            <a:rPr kumimoji="1"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TS16949</a:t>
          </a:r>
          <a:r>
            <a:rPr kumimoji="1"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Design Review</a:t>
          </a:r>
          <a:r>
            <a:rPr kumimoji="1" lang="ja-JP" altLang="en-US" sz="1800" dirty="0">
              <a:latin typeface="Meiryo UI" panose="020B0604030504040204" pitchFamily="50" charset="-128"/>
              <a:ea typeface="Meiryo UI" panose="020B0604030504040204" pitchFamily="50" charset="-128"/>
            </a:rPr>
            <a:t>、コネクタ評価、加速寿命</a:t>
          </a:r>
        </a:p>
      </dgm:t>
    </dgm:pt>
    <dgm:pt modelId="{CD17C185-564B-4963-AAA9-2EF0C3CBF62B}" type="parTrans" cxnId="{ABFD86E2-8B5A-4055-81B1-9A222387A907}">
      <dgm:prSet/>
      <dgm:spPr/>
      <dgm:t>
        <a:bodyPr/>
        <a:lstStyle/>
        <a:p>
          <a:endParaRPr kumimoji="1" lang="ja-JP" altLang="en-US"/>
        </a:p>
      </dgm:t>
    </dgm:pt>
    <dgm:pt modelId="{ABD9CB84-FC9B-4FB7-BFC4-5FF0F4A86A0C}" type="sibTrans" cxnId="{ABFD86E2-8B5A-4055-81B1-9A222387A907}">
      <dgm:prSet/>
      <dgm:spPr/>
      <dgm:t>
        <a:bodyPr/>
        <a:lstStyle/>
        <a:p>
          <a:endParaRPr kumimoji="1" lang="ja-JP" altLang="en-US"/>
        </a:p>
      </dgm:t>
    </dgm:pt>
    <dgm:pt modelId="{B6D733DE-FF9A-4E69-8620-8CB38E498805}">
      <dgm:prSet phldrT="[テキスト]"/>
      <dgm:spPr/>
      <dgm:t>
        <a:bodyPr/>
        <a:lstStyle/>
        <a:p>
          <a:r>
            <a:rPr kumimoji="1" lang="ja-JP" altLang="en-US" dirty="0"/>
            <a:t>部品技術</a:t>
          </a:r>
        </a:p>
      </dgm:t>
    </dgm:pt>
    <dgm:pt modelId="{EF462A38-6141-4020-A862-3B51105A3903}" type="parTrans" cxnId="{229C01AF-5CC7-46CD-AE7E-BA440F711075}">
      <dgm:prSet/>
      <dgm:spPr/>
      <dgm:t>
        <a:bodyPr/>
        <a:lstStyle/>
        <a:p>
          <a:endParaRPr kumimoji="1" lang="ja-JP" altLang="en-US"/>
        </a:p>
      </dgm:t>
    </dgm:pt>
    <dgm:pt modelId="{FC2BB68F-02DC-4298-9C12-09370C11E2C9}" type="sibTrans" cxnId="{229C01AF-5CC7-46CD-AE7E-BA440F711075}">
      <dgm:prSet/>
      <dgm:spPr/>
      <dgm:t>
        <a:bodyPr/>
        <a:lstStyle/>
        <a:p>
          <a:endParaRPr kumimoji="1" lang="ja-JP" altLang="en-US"/>
        </a:p>
      </dgm:t>
    </dgm:pt>
    <dgm:pt modelId="{EB0D121A-A48C-4F5D-8DF5-13DF9F3D8061}">
      <dgm:prSet phldrT="[テキスト]" custT="1"/>
      <dgm:spPr/>
      <dgm:t>
        <a:bodyPr/>
        <a:lstStyle/>
        <a:p>
          <a:r>
            <a:rPr kumimoji="1" lang="ja-JP" altLang="en-US" sz="1800" dirty="0">
              <a:latin typeface="Meiryo UI" panose="020B0604030504040204" pitchFamily="50" charset="-128"/>
              <a:ea typeface="Meiryo UI" panose="020B0604030504040204" pitchFamily="50" charset="-128"/>
            </a:rPr>
            <a:t>防水ゴム理論と設計技術、端子係止構造、挿入力とカムレバー</a:t>
          </a:r>
        </a:p>
      </dgm:t>
    </dgm:pt>
    <dgm:pt modelId="{1967168B-4491-4F88-BA7C-366EC5DD6DC4}" type="parTrans" cxnId="{C02828D2-8841-411B-A7CF-912F7135E8A6}">
      <dgm:prSet/>
      <dgm:spPr/>
      <dgm:t>
        <a:bodyPr/>
        <a:lstStyle/>
        <a:p>
          <a:endParaRPr kumimoji="1" lang="ja-JP" altLang="en-US"/>
        </a:p>
      </dgm:t>
    </dgm:pt>
    <dgm:pt modelId="{F8E5E003-FE81-4A36-96F9-3BFD6CA97D67}" type="sibTrans" cxnId="{C02828D2-8841-411B-A7CF-912F7135E8A6}">
      <dgm:prSet/>
      <dgm:spPr/>
      <dgm:t>
        <a:bodyPr/>
        <a:lstStyle/>
        <a:p>
          <a:endParaRPr kumimoji="1" lang="ja-JP" altLang="en-US"/>
        </a:p>
      </dgm:t>
    </dgm:pt>
    <dgm:pt modelId="{BFF172D5-A221-4CBF-89DA-5762F1D26365}">
      <dgm:prSet phldrT="[テキスト]" custT="1"/>
      <dgm:spPr/>
      <dgm:t>
        <a:bodyPr/>
        <a:lstStyle/>
        <a:p>
          <a:r>
            <a:rPr kumimoji="1" lang="en-US" altLang="ja-JP" sz="1800" dirty="0">
              <a:latin typeface="Meiryo UI" panose="020B0604030504040204" pitchFamily="50" charset="-128"/>
              <a:ea typeface="Meiryo UI" panose="020B0604030504040204" pitchFamily="50" charset="-128"/>
            </a:rPr>
            <a:t>SMT</a:t>
          </a:r>
          <a:r>
            <a:rPr kumimoji="1" lang="ja-JP" altLang="en-US" sz="1800" dirty="0">
              <a:latin typeface="Meiryo UI" panose="020B0604030504040204" pitchFamily="50" charset="-128"/>
              <a:ea typeface="Meiryo UI" panose="020B0604030504040204" pitchFamily="50" charset="-128"/>
            </a:rPr>
            <a:t>コネクタ、</a:t>
          </a:r>
          <a:r>
            <a:rPr kumimoji="1" lang="en-US" altLang="ja-JP" sz="1800" dirty="0">
              <a:latin typeface="Meiryo UI" panose="020B0604030504040204" pitchFamily="50" charset="-128"/>
              <a:ea typeface="Meiryo UI" panose="020B0604030504040204" pitchFamily="50" charset="-128"/>
            </a:rPr>
            <a:t>FPC</a:t>
          </a:r>
          <a:r>
            <a:rPr kumimoji="1" lang="ja-JP" altLang="en-US" sz="1800" dirty="0">
              <a:latin typeface="Meiryo UI" panose="020B0604030504040204" pitchFamily="50" charset="-128"/>
              <a:ea typeface="Meiryo UI" panose="020B0604030504040204" pitchFamily="50" charset="-128"/>
            </a:rPr>
            <a:t>コネクタ、光コネクタ、高周波技術、高速伝送</a:t>
          </a:r>
        </a:p>
      </dgm:t>
    </dgm:pt>
    <dgm:pt modelId="{7D7548D6-A120-4344-8628-E928EF0B3905}" type="parTrans" cxnId="{745A2D47-A38C-410F-B040-278EA717E5BE}">
      <dgm:prSet/>
      <dgm:spPr/>
      <dgm:t>
        <a:bodyPr/>
        <a:lstStyle/>
        <a:p>
          <a:endParaRPr kumimoji="1" lang="ja-JP" altLang="en-US"/>
        </a:p>
      </dgm:t>
    </dgm:pt>
    <dgm:pt modelId="{3D491489-B81B-4009-A6BE-B07891825251}" type="sibTrans" cxnId="{745A2D47-A38C-410F-B040-278EA717E5BE}">
      <dgm:prSet/>
      <dgm:spPr/>
      <dgm:t>
        <a:bodyPr/>
        <a:lstStyle/>
        <a:p>
          <a:endParaRPr kumimoji="1" lang="ja-JP" altLang="en-US"/>
        </a:p>
      </dgm:t>
    </dgm:pt>
    <dgm:pt modelId="{B19088E6-AA72-4C5A-8E91-D64AA82DE8D6}">
      <dgm:prSet phldrT="[テキスト]"/>
      <dgm:spPr/>
      <dgm:t>
        <a:bodyPr/>
        <a:lstStyle/>
        <a:p>
          <a:r>
            <a:rPr kumimoji="1" lang="en-US" altLang="ja-JP" dirty="0"/>
            <a:t>WH</a:t>
          </a:r>
          <a:r>
            <a:rPr kumimoji="1" lang="ja-JP" altLang="en-US" dirty="0"/>
            <a:t>技術</a:t>
          </a:r>
        </a:p>
      </dgm:t>
    </dgm:pt>
    <dgm:pt modelId="{90C976C7-021B-40F4-9751-86DF47160004}" type="parTrans" cxnId="{83699725-7931-4B15-8802-E5434FC1EE5C}">
      <dgm:prSet/>
      <dgm:spPr/>
      <dgm:t>
        <a:bodyPr/>
        <a:lstStyle/>
        <a:p>
          <a:endParaRPr kumimoji="1" lang="ja-JP" altLang="en-US"/>
        </a:p>
      </dgm:t>
    </dgm:pt>
    <dgm:pt modelId="{DC2BB0DF-886A-4037-91A7-14CD3C0E5935}" type="sibTrans" cxnId="{83699725-7931-4B15-8802-E5434FC1EE5C}">
      <dgm:prSet/>
      <dgm:spPr/>
      <dgm:t>
        <a:bodyPr/>
        <a:lstStyle/>
        <a:p>
          <a:endParaRPr kumimoji="1" lang="ja-JP" altLang="en-US"/>
        </a:p>
      </dgm:t>
    </dgm:pt>
    <dgm:pt modelId="{46C0A227-C37B-495F-8682-06A2431BB8FF}">
      <dgm:prSet phldrT="[テキスト]" custT="1"/>
      <dgm:spPr/>
      <dgm:t>
        <a:bodyPr/>
        <a:lstStyle/>
        <a:p>
          <a:r>
            <a:rPr kumimoji="1" lang="ja-JP" altLang="en-US" sz="2000" dirty="0">
              <a:latin typeface="Meiryo UI" panose="020B0604030504040204" pitchFamily="50" charset="-128"/>
              <a:ea typeface="Meiryo UI" panose="020B0604030504040204" pitchFamily="50" charset="-128"/>
            </a:rPr>
            <a:t>ワイヤーハーネス製造工程</a:t>
          </a:r>
        </a:p>
      </dgm:t>
    </dgm:pt>
    <dgm:pt modelId="{801112FA-60D7-4071-8F97-666C1D9ABE58}" type="parTrans" cxnId="{4023BCC0-DC0C-47E4-AFD9-29C078CD1111}">
      <dgm:prSet/>
      <dgm:spPr/>
      <dgm:t>
        <a:bodyPr/>
        <a:lstStyle/>
        <a:p>
          <a:endParaRPr kumimoji="1" lang="ja-JP" altLang="en-US"/>
        </a:p>
      </dgm:t>
    </dgm:pt>
    <dgm:pt modelId="{063A1022-8CEA-46AE-AA6B-DAEB8E8DCE7D}" type="sibTrans" cxnId="{4023BCC0-DC0C-47E4-AFD9-29C078CD1111}">
      <dgm:prSet/>
      <dgm:spPr/>
      <dgm:t>
        <a:bodyPr/>
        <a:lstStyle/>
        <a:p>
          <a:endParaRPr kumimoji="1" lang="ja-JP" altLang="en-US"/>
        </a:p>
      </dgm:t>
    </dgm:pt>
    <dgm:pt modelId="{293EA9CA-F579-432E-917D-77695D4099BA}">
      <dgm:prSet phldrT="[テキスト]" custT="1"/>
      <dgm:spPr/>
      <dgm:t>
        <a:bodyPr/>
        <a:lstStyle/>
        <a:p>
          <a:r>
            <a:rPr kumimoji="1" lang="ja-JP" altLang="en-US" sz="2000" dirty="0">
              <a:latin typeface="Meiryo UI" panose="020B0604030504040204" pitchFamily="50" charset="-128"/>
              <a:ea typeface="Meiryo UI" panose="020B0604030504040204" pitchFamily="50" charset="-128"/>
            </a:rPr>
            <a:t>検査項目、検査基準、製造コスト</a:t>
          </a:r>
        </a:p>
      </dgm:t>
    </dgm:pt>
    <dgm:pt modelId="{68BC4D1F-24AA-4410-AE2E-0F9E4E24B167}" type="parTrans" cxnId="{838A9986-EDAB-4B8E-827B-55B9611A30DD}">
      <dgm:prSet/>
      <dgm:spPr/>
      <dgm:t>
        <a:bodyPr/>
        <a:lstStyle/>
        <a:p>
          <a:endParaRPr kumimoji="1" lang="ja-JP" altLang="en-US"/>
        </a:p>
      </dgm:t>
    </dgm:pt>
    <dgm:pt modelId="{203FF1B9-5B51-47DC-96E7-A560ACC0C1D5}" type="sibTrans" cxnId="{838A9986-EDAB-4B8E-827B-55B9611A30DD}">
      <dgm:prSet/>
      <dgm:spPr/>
      <dgm:t>
        <a:bodyPr/>
        <a:lstStyle/>
        <a:p>
          <a:endParaRPr kumimoji="1" lang="ja-JP" altLang="en-US"/>
        </a:p>
      </dgm:t>
    </dgm:pt>
    <dgm:pt modelId="{A529EF47-D46F-4783-9B5B-3F2CECFC77E8}" type="pres">
      <dgm:prSet presAssocID="{2F663242-EF61-4274-877F-D5D59A9AB4F7}" presName="linearFlow" presStyleCnt="0">
        <dgm:presLayoutVars>
          <dgm:dir/>
          <dgm:animLvl val="lvl"/>
          <dgm:resizeHandles val="exact"/>
        </dgm:presLayoutVars>
      </dgm:prSet>
      <dgm:spPr/>
    </dgm:pt>
    <dgm:pt modelId="{598D7BB5-F71A-47D1-9FC1-B70C381ADCE1}" type="pres">
      <dgm:prSet presAssocID="{45CD61A5-D026-4635-B477-D9222E42011C}" presName="composite" presStyleCnt="0"/>
      <dgm:spPr/>
    </dgm:pt>
    <dgm:pt modelId="{ECFE1922-6C26-4ED3-9FBA-9AE604F6922A}" type="pres">
      <dgm:prSet presAssocID="{45CD61A5-D026-4635-B477-D9222E42011C}" presName="parentText" presStyleLbl="alignNode1" presStyleIdx="0" presStyleCnt="5">
        <dgm:presLayoutVars>
          <dgm:chMax val="1"/>
          <dgm:bulletEnabled val="1"/>
        </dgm:presLayoutVars>
      </dgm:prSet>
      <dgm:spPr/>
    </dgm:pt>
    <dgm:pt modelId="{CAA5DCCD-CA78-4945-9247-6D80568D82E7}" type="pres">
      <dgm:prSet presAssocID="{45CD61A5-D026-4635-B477-D9222E42011C}" presName="descendantText" presStyleLbl="alignAcc1" presStyleIdx="0" presStyleCnt="5">
        <dgm:presLayoutVars>
          <dgm:bulletEnabled val="1"/>
        </dgm:presLayoutVars>
      </dgm:prSet>
      <dgm:spPr/>
    </dgm:pt>
    <dgm:pt modelId="{18899103-8DE3-4DCA-8C02-0B35B8B35E27}" type="pres">
      <dgm:prSet presAssocID="{9ACB7327-85DC-4742-8F99-D1D6FD7E7DB9}" presName="sp" presStyleCnt="0"/>
      <dgm:spPr/>
    </dgm:pt>
    <dgm:pt modelId="{E7CA9567-5342-4269-BCC0-35B9CD908783}" type="pres">
      <dgm:prSet presAssocID="{8257B9A7-DBF4-4E3E-AE7F-2A5B3DD1A33B}" presName="composite" presStyleCnt="0"/>
      <dgm:spPr/>
    </dgm:pt>
    <dgm:pt modelId="{3E56FCDB-9E13-4E4E-A99F-2BC9302B8111}" type="pres">
      <dgm:prSet presAssocID="{8257B9A7-DBF4-4E3E-AE7F-2A5B3DD1A33B}" presName="parentText" presStyleLbl="alignNode1" presStyleIdx="1" presStyleCnt="5">
        <dgm:presLayoutVars>
          <dgm:chMax val="1"/>
          <dgm:bulletEnabled val="1"/>
        </dgm:presLayoutVars>
      </dgm:prSet>
      <dgm:spPr/>
    </dgm:pt>
    <dgm:pt modelId="{75098690-1F1B-4DF9-918D-7473BF5ED07A}" type="pres">
      <dgm:prSet presAssocID="{8257B9A7-DBF4-4E3E-AE7F-2A5B3DD1A33B}" presName="descendantText" presStyleLbl="alignAcc1" presStyleIdx="1" presStyleCnt="5">
        <dgm:presLayoutVars>
          <dgm:bulletEnabled val="1"/>
        </dgm:presLayoutVars>
      </dgm:prSet>
      <dgm:spPr/>
    </dgm:pt>
    <dgm:pt modelId="{A5D3B6EE-EBC7-4B0B-A846-C9189D556B61}" type="pres">
      <dgm:prSet presAssocID="{A7DB4027-1B77-4341-85CE-0301CD34AB6B}" presName="sp" presStyleCnt="0"/>
      <dgm:spPr/>
    </dgm:pt>
    <dgm:pt modelId="{B5D0B8CA-763C-4812-AE16-64C6C3A410FA}" type="pres">
      <dgm:prSet presAssocID="{503ED3C6-FC2F-488B-A01A-D68DC649E9CE}" presName="composite" presStyleCnt="0"/>
      <dgm:spPr/>
    </dgm:pt>
    <dgm:pt modelId="{02AA0C62-A990-452B-BDD6-2E27A4669F7F}" type="pres">
      <dgm:prSet presAssocID="{503ED3C6-FC2F-488B-A01A-D68DC649E9CE}" presName="parentText" presStyleLbl="alignNode1" presStyleIdx="2" presStyleCnt="5">
        <dgm:presLayoutVars>
          <dgm:chMax val="1"/>
          <dgm:bulletEnabled val="1"/>
        </dgm:presLayoutVars>
      </dgm:prSet>
      <dgm:spPr/>
    </dgm:pt>
    <dgm:pt modelId="{9F6060BB-4E71-4C26-8252-8805A414B9D5}" type="pres">
      <dgm:prSet presAssocID="{503ED3C6-FC2F-488B-A01A-D68DC649E9CE}" presName="descendantText" presStyleLbl="alignAcc1" presStyleIdx="2" presStyleCnt="5">
        <dgm:presLayoutVars>
          <dgm:bulletEnabled val="1"/>
        </dgm:presLayoutVars>
      </dgm:prSet>
      <dgm:spPr/>
    </dgm:pt>
    <dgm:pt modelId="{CEB2B160-1848-4C9E-8CB0-31143F1F731F}" type="pres">
      <dgm:prSet presAssocID="{AEEB3188-0025-40E8-9AD4-052DD10DA42E}" presName="sp" presStyleCnt="0"/>
      <dgm:spPr/>
    </dgm:pt>
    <dgm:pt modelId="{F9C192F1-9CED-4C94-A31B-9F344158593A}" type="pres">
      <dgm:prSet presAssocID="{B6D733DE-FF9A-4E69-8620-8CB38E498805}" presName="composite" presStyleCnt="0"/>
      <dgm:spPr/>
    </dgm:pt>
    <dgm:pt modelId="{95E015F1-5111-4D60-B469-5769B40B9D1A}" type="pres">
      <dgm:prSet presAssocID="{B6D733DE-FF9A-4E69-8620-8CB38E498805}" presName="parentText" presStyleLbl="alignNode1" presStyleIdx="3" presStyleCnt="5">
        <dgm:presLayoutVars>
          <dgm:chMax val="1"/>
          <dgm:bulletEnabled val="1"/>
        </dgm:presLayoutVars>
      </dgm:prSet>
      <dgm:spPr/>
    </dgm:pt>
    <dgm:pt modelId="{AD68549A-CE45-4C1C-A9A4-38FC232EFD79}" type="pres">
      <dgm:prSet presAssocID="{B6D733DE-FF9A-4E69-8620-8CB38E498805}" presName="descendantText" presStyleLbl="alignAcc1" presStyleIdx="3" presStyleCnt="5">
        <dgm:presLayoutVars>
          <dgm:bulletEnabled val="1"/>
        </dgm:presLayoutVars>
      </dgm:prSet>
      <dgm:spPr/>
    </dgm:pt>
    <dgm:pt modelId="{279797AA-CA80-49E3-BE8F-4CFE7EDF5DFD}" type="pres">
      <dgm:prSet presAssocID="{FC2BB68F-02DC-4298-9C12-09370C11E2C9}" presName="sp" presStyleCnt="0"/>
      <dgm:spPr/>
    </dgm:pt>
    <dgm:pt modelId="{BEE4DFB9-51EF-4476-BEC6-DE9CC5AEEC26}" type="pres">
      <dgm:prSet presAssocID="{B19088E6-AA72-4C5A-8E91-D64AA82DE8D6}" presName="composite" presStyleCnt="0"/>
      <dgm:spPr/>
    </dgm:pt>
    <dgm:pt modelId="{98D774F6-30B7-48E4-BEC3-03F64DE111D0}" type="pres">
      <dgm:prSet presAssocID="{B19088E6-AA72-4C5A-8E91-D64AA82DE8D6}" presName="parentText" presStyleLbl="alignNode1" presStyleIdx="4" presStyleCnt="5">
        <dgm:presLayoutVars>
          <dgm:chMax val="1"/>
          <dgm:bulletEnabled val="1"/>
        </dgm:presLayoutVars>
      </dgm:prSet>
      <dgm:spPr/>
    </dgm:pt>
    <dgm:pt modelId="{6D5FBC9B-78D0-4FFB-8DBD-F074738A1212}" type="pres">
      <dgm:prSet presAssocID="{B19088E6-AA72-4C5A-8E91-D64AA82DE8D6}" presName="descendantText" presStyleLbl="alignAcc1" presStyleIdx="4" presStyleCnt="5">
        <dgm:presLayoutVars>
          <dgm:bulletEnabled val="1"/>
        </dgm:presLayoutVars>
      </dgm:prSet>
      <dgm:spPr/>
    </dgm:pt>
  </dgm:ptLst>
  <dgm:cxnLst>
    <dgm:cxn modelId="{D293E402-F53E-46C6-B43A-76CB9895D43B}" type="presOf" srcId="{293EA9CA-F579-432E-917D-77695D4099BA}" destId="{6D5FBC9B-78D0-4FFB-8DBD-F074738A1212}" srcOrd="0" destOrd="1" presId="urn:microsoft.com/office/officeart/2005/8/layout/chevron2"/>
    <dgm:cxn modelId="{7095C117-882A-48A6-9A4A-1CCA11A4F06E}" type="presOf" srcId="{EE0CD9EA-2369-4BAC-927E-41A59F162800}" destId="{75098690-1F1B-4DF9-918D-7473BF5ED07A}" srcOrd="0" destOrd="0" presId="urn:microsoft.com/office/officeart/2005/8/layout/chevron2"/>
    <dgm:cxn modelId="{83699725-7931-4B15-8802-E5434FC1EE5C}" srcId="{2F663242-EF61-4274-877F-D5D59A9AB4F7}" destId="{B19088E6-AA72-4C5A-8E91-D64AA82DE8D6}" srcOrd="4" destOrd="0" parTransId="{90C976C7-021B-40F4-9751-86DF47160004}" sibTransId="{DC2BB0DF-886A-4037-91A7-14CD3C0E5935}"/>
    <dgm:cxn modelId="{1F419845-8A1D-4F9B-9BCD-2439FBFBF938}" type="presOf" srcId="{45CD61A5-D026-4635-B477-D9222E42011C}" destId="{ECFE1922-6C26-4ED3-9FBA-9AE604F6922A}" srcOrd="0" destOrd="0" presId="urn:microsoft.com/office/officeart/2005/8/layout/chevron2"/>
    <dgm:cxn modelId="{745A2D47-A38C-410F-B040-278EA717E5BE}" srcId="{B6D733DE-FF9A-4E69-8620-8CB38E498805}" destId="{BFF172D5-A221-4CBF-89DA-5762F1D26365}" srcOrd="1" destOrd="0" parTransId="{7D7548D6-A120-4344-8628-E928EF0B3905}" sibTransId="{3D491489-B81B-4009-A6BE-B07891825251}"/>
    <dgm:cxn modelId="{5B0E526C-24C7-469A-B8EB-B0D3509D8C9C}" type="presOf" srcId="{BFF172D5-A221-4CBF-89DA-5762F1D26365}" destId="{AD68549A-CE45-4C1C-A9A4-38FC232EFD79}" srcOrd="0" destOrd="1" presId="urn:microsoft.com/office/officeart/2005/8/layout/chevron2"/>
    <dgm:cxn modelId="{9CDCDB6E-F2BC-41D9-9647-F74D031AF956}" type="presOf" srcId="{46C0A227-C37B-495F-8682-06A2431BB8FF}" destId="{6D5FBC9B-78D0-4FFB-8DBD-F074738A1212}" srcOrd="0" destOrd="0" presId="urn:microsoft.com/office/officeart/2005/8/layout/chevron2"/>
    <dgm:cxn modelId="{2319F473-2B34-4264-B36C-A3E4A681F1B4}" type="presOf" srcId="{EB0D121A-A48C-4F5D-8DF5-13DF9F3D8061}" destId="{AD68549A-CE45-4C1C-A9A4-38FC232EFD79}" srcOrd="0" destOrd="0" presId="urn:microsoft.com/office/officeart/2005/8/layout/chevron2"/>
    <dgm:cxn modelId="{F9E4E759-C063-4C8A-8098-C45729C704BD}" type="presOf" srcId="{AB4CE89F-6BFD-45E9-BE2A-399E7E614EFC}" destId="{75098690-1F1B-4DF9-918D-7473BF5ED07A}" srcOrd="0" destOrd="1" presId="urn:microsoft.com/office/officeart/2005/8/layout/chevron2"/>
    <dgm:cxn modelId="{BBF49C7C-539A-474A-860C-F1148248ACB2}" type="presOf" srcId="{FD348F4C-38AB-4F70-BE20-3FA29D34697D}" destId="{CAA5DCCD-CA78-4945-9247-6D80568D82E7}" srcOrd="0" destOrd="1" presId="urn:microsoft.com/office/officeart/2005/8/layout/chevron2"/>
    <dgm:cxn modelId="{838A9986-EDAB-4B8E-827B-55B9611A30DD}" srcId="{B19088E6-AA72-4C5A-8E91-D64AA82DE8D6}" destId="{293EA9CA-F579-432E-917D-77695D4099BA}" srcOrd="1" destOrd="0" parTransId="{68BC4D1F-24AA-4410-AE2E-0F9E4E24B167}" sibTransId="{203FF1B9-5B51-47DC-96E7-A560ACC0C1D5}"/>
    <dgm:cxn modelId="{7EEF8789-8F22-4087-B485-6C1DB9A938AB}" type="presOf" srcId="{503ED3C6-FC2F-488B-A01A-D68DC649E9CE}" destId="{02AA0C62-A990-452B-BDD6-2E27A4669F7F}" srcOrd="0" destOrd="0" presId="urn:microsoft.com/office/officeart/2005/8/layout/chevron2"/>
    <dgm:cxn modelId="{7637378B-8A31-4A0C-B5D9-3943E4CE1ACC}" srcId="{2F663242-EF61-4274-877F-D5D59A9AB4F7}" destId="{45CD61A5-D026-4635-B477-D9222E42011C}" srcOrd="0" destOrd="0" parTransId="{76832196-2DEC-4CEC-ABD6-8D9EAC971AF0}" sibTransId="{9ACB7327-85DC-4742-8F99-D1D6FD7E7DB9}"/>
    <dgm:cxn modelId="{35E5C38B-588F-41F8-904B-9BB33C9B62A9}" srcId="{45CD61A5-D026-4635-B477-D9222E42011C}" destId="{FD348F4C-38AB-4F70-BE20-3FA29D34697D}" srcOrd="1" destOrd="0" parTransId="{F55CB27E-67A3-4F67-84CC-94A1E6B06252}" sibTransId="{109F13A2-6013-44B1-8A71-E08C585B0EAA}"/>
    <dgm:cxn modelId="{6C4BF7A0-9D11-4BD3-BF09-113944F4B164}" type="presOf" srcId="{5F29E03B-C7DF-417B-8F36-7B2540CA6303}" destId="{9F6060BB-4E71-4C26-8252-8805A414B9D5}" srcOrd="0" destOrd="1" presId="urn:microsoft.com/office/officeart/2005/8/layout/chevron2"/>
    <dgm:cxn modelId="{22F7ECA1-09A1-44CF-A2A4-F1DCB463470C}" type="presOf" srcId="{B19088E6-AA72-4C5A-8E91-D64AA82DE8D6}" destId="{98D774F6-30B7-48E4-BEC3-03F64DE111D0}" srcOrd="0" destOrd="0" presId="urn:microsoft.com/office/officeart/2005/8/layout/chevron2"/>
    <dgm:cxn modelId="{229C01AF-5CC7-46CD-AE7E-BA440F711075}" srcId="{2F663242-EF61-4274-877F-D5D59A9AB4F7}" destId="{B6D733DE-FF9A-4E69-8620-8CB38E498805}" srcOrd="3" destOrd="0" parTransId="{EF462A38-6141-4020-A862-3B51105A3903}" sibTransId="{FC2BB68F-02DC-4298-9C12-09370C11E2C9}"/>
    <dgm:cxn modelId="{42B21AB8-8629-4382-92E1-AFF38148C895}" srcId="{503ED3C6-FC2F-488B-A01A-D68DC649E9CE}" destId="{B94FF93F-0757-4853-A62D-3D204B08EB84}" srcOrd="0" destOrd="0" parTransId="{6E5DD3EB-057D-4396-BE92-2DD8AD3A0400}" sibTransId="{7DD073F5-E164-46AE-897C-9D290E493184}"/>
    <dgm:cxn modelId="{4023BCC0-DC0C-47E4-AFD9-29C078CD1111}" srcId="{B19088E6-AA72-4C5A-8E91-D64AA82DE8D6}" destId="{46C0A227-C37B-495F-8682-06A2431BB8FF}" srcOrd="0" destOrd="0" parTransId="{801112FA-60D7-4071-8F97-666C1D9ABE58}" sibTransId="{063A1022-8CEA-46AE-AA6B-DAEB8E8DCE7D}"/>
    <dgm:cxn modelId="{65756AC3-0AE6-47C2-ABE6-07C4342497EB}" type="presOf" srcId="{B94FF93F-0757-4853-A62D-3D204B08EB84}" destId="{9F6060BB-4E71-4C26-8252-8805A414B9D5}" srcOrd="0" destOrd="0" presId="urn:microsoft.com/office/officeart/2005/8/layout/chevron2"/>
    <dgm:cxn modelId="{CC899BC5-2DD6-48DB-B222-335C374A8235}" srcId="{8257B9A7-DBF4-4E3E-AE7F-2A5B3DD1A33B}" destId="{EE0CD9EA-2369-4BAC-927E-41A59F162800}" srcOrd="0" destOrd="0" parTransId="{0F90C4D6-DAAC-44CF-BA66-0AB00F4AA35C}" sibTransId="{C2E85DFF-73D8-406E-BA50-C5A11204E6F1}"/>
    <dgm:cxn modelId="{789B06CB-7B18-459D-A231-532FB40A7E79}" srcId="{8257B9A7-DBF4-4E3E-AE7F-2A5B3DD1A33B}" destId="{AB4CE89F-6BFD-45E9-BE2A-399E7E614EFC}" srcOrd="1" destOrd="0" parTransId="{163B8024-4EB4-4E14-B02E-CBFEE3C67B6A}" sibTransId="{12D9A179-E3C3-441C-9447-749EC0BA10DC}"/>
    <dgm:cxn modelId="{5C99FED0-8C2F-44F3-990A-770DB829698D}" srcId="{45CD61A5-D026-4635-B477-D9222E42011C}" destId="{B4DA980F-E913-49A3-91D8-076487E6293B}" srcOrd="0" destOrd="0" parTransId="{395286FC-1B35-48A2-81A7-AE24CFFE8F95}" sibTransId="{73338610-1FEF-4FF5-8EE9-C0ECF69D01C4}"/>
    <dgm:cxn modelId="{C02828D2-8841-411B-A7CF-912F7135E8A6}" srcId="{B6D733DE-FF9A-4E69-8620-8CB38E498805}" destId="{EB0D121A-A48C-4F5D-8DF5-13DF9F3D8061}" srcOrd="0" destOrd="0" parTransId="{1967168B-4491-4F88-BA7C-366EC5DD6DC4}" sibTransId="{F8E5E003-FE81-4A36-96F9-3BFD6CA97D67}"/>
    <dgm:cxn modelId="{319152E2-804C-4BAB-B4BA-CA7C8D4330E3}" type="presOf" srcId="{B6D733DE-FF9A-4E69-8620-8CB38E498805}" destId="{95E015F1-5111-4D60-B469-5769B40B9D1A}" srcOrd="0" destOrd="0" presId="urn:microsoft.com/office/officeart/2005/8/layout/chevron2"/>
    <dgm:cxn modelId="{ABFD86E2-8B5A-4055-81B1-9A222387A907}" srcId="{503ED3C6-FC2F-488B-A01A-D68DC649E9CE}" destId="{5F29E03B-C7DF-417B-8F36-7B2540CA6303}" srcOrd="1" destOrd="0" parTransId="{CD17C185-564B-4963-AAA9-2EF0C3CBF62B}" sibTransId="{ABD9CB84-FC9B-4FB7-BFC4-5FF0F4A86A0C}"/>
    <dgm:cxn modelId="{F5CEC9E6-5885-4EDD-BB80-4EEBD408A055}" type="presOf" srcId="{B4DA980F-E913-49A3-91D8-076487E6293B}" destId="{CAA5DCCD-CA78-4945-9247-6D80568D82E7}" srcOrd="0" destOrd="0" presId="urn:microsoft.com/office/officeart/2005/8/layout/chevron2"/>
    <dgm:cxn modelId="{420901E8-F708-4519-B09E-22B923802B8B}" type="presOf" srcId="{2F663242-EF61-4274-877F-D5D59A9AB4F7}" destId="{A529EF47-D46F-4783-9B5B-3F2CECFC77E8}" srcOrd="0" destOrd="0" presId="urn:microsoft.com/office/officeart/2005/8/layout/chevron2"/>
    <dgm:cxn modelId="{8F60BFE8-C113-468D-8F5A-508427B80F66}" srcId="{2F663242-EF61-4274-877F-D5D59A9AB4F7}" destId="{8257B9A7-DBF4-4E3E-AE7F-2A5B3DD1A33B}" srcOrd="1" destOrd="0" parTransId="{5C4120EA-23A0-4A6D-A964-F2104182FF16}" sibTransId="{A7DB4027-1B77-4341-85CE-0301CD34AB6B}"/>
    <dgm:cxn modelId="{89B1B9EB-149E-4ACB-9648-D0DB0B5A28DF}" srcId="{2F663242-EF61-4274-877F-D5D59A9AB4F7}" destId="{503ED3C6-FC2F-488B-A01A-D68DC649E9CE}" srcOrd="2" destOrd="0" parTransId="{40E25D54-E957-4ADA-B70B-D7BEE334EF15}" sibTransId="{AEEB3188-0025-40E8-9AD4-052DD10DA42E}"/>
    <dgm:cxn modelId="{FC8424FC-C50A-4A70-8EED-C6037D0E4D1E}" type="presOf" srcId="{8257B9A7-DBF4-4E3E-AE7F-2A5B3DD1A33B}" destId="{3E56FCDB-9E13-4E4E-A99F-2BC9302B8111}" srcOrd="0" destOrd="0" presId="urn:microsoft.com/office/officeart/2005/8/layout/chevron2"/>
    <dgm:cxn modelId="{C919174A-44EF-4319-9D61-D5B4811B6D40}" type="presParOf" srcId="{A529EF47-D46F-4783-9B5B-3F2CECFC77E8}" destId="{598D7BB5-F71A-47D1-9FC1-B70C381ADCE1}" srcOrd="0" destOrd="0" presId="urn:microsoft.com/office/officeart/2005/8/layout/chevron2"/>
    <dgm:cxn modelId="{F480F86A-89E2-44D4-BC15-56BA5E18563B}" type="presParOf" srcId="{598D7BB5-F71A-47D1-9FC1-B70C381ADCE1}" destId="{ECFE1922-6C26-4ED3-9FBA-9AE604F6922A}" srcOrd="0" destOrd="0" presId="urn:microsoft.com/office/officeart/2005/8/layout/chevron2"/>
    <dgm:cxn modelId="{55383132-0BFB-46A8-AA6E-86B0F9DE3DF8}" type="presParOf" srcId="{598D7BB5-F71A-47D1-9FC1-B70C381ADCE1}" destId="{CAA5DCCD-CA78-4945-9247-6D80568D82E7}" srcOrd="1" destOrd="0" presId="urn:microsoft.com/office/officeart/2005/8/layout/chevron2"/>
    <dgm:cxn modelId="{86DEE5A6-C871-4CE8-B877-20BF2F723C57}" type="presParOf" srcId="{A529EF47-D46F-4783-9B5B-3F2CECFC77E8}" destId="{18899103-8DE3-4DCA-8C02-0B35B8B35E27}" srcOrd="1" destOrd="0" presId="urn:microsoft.com/office/officeart/2005/8/layout/chevron2"/>
    <dgm:cxn modelId="{2EBE7EBA-64AA-4126-A0E5-67EC4D63C312}" type="presParOf" srcId="{A529EF47-D46F-4783-9B5B-3F2CECFC77E8}" destId="{E7CA9567-5342-4269-BCC0-35B9CD908783}" srcOrd="2" destOrd="0" presId="urn:microsoft.com/office/officeart/2005/8/layout/chevron2"/>
    <dgm:cxn modelId="{301C3193-5688-449A-B22F-C0BB7C716962}" type="presParOf" srcId="{E7CA9567-5342-4269-BCC0-35B9CD908783}" destId="{3E56FCDB-9E13-4E4E-A99F-2BC9302B8111}" srcOrd="0" destOrd="0" presId="urn:microsoft.com/office/officeart/2005/8/layout/chevron2"/>
    <dgm:cxn modelId="{DEF7B82B-D43B-41C1-B0CC-84C2058A8099}" type="presParOf" srcId="{E7CA9567-5342-4269-BCC0-35B9CD908783}" destId="{75098690-1F1B-4DF9-918D-7473BF5ED07A}" srcOrd="1" destOrd="0" presId="urn:microsoft.com/office/officeart/2005/8/layout/chevron2"/>
    <dgm:cxn modelId="{0423364A-A1D4-458E-9B57-2D404EFF3B1E}" type="presParOf" srcId="{A529EF47-D46F-4783-9B5B-3F2CECFC77E8}" destId="{A5D3B6EE-EBC7-4B0B-A846-C9189D556B61}" srcOrd="3" destOrd="0" presId="urn:microsoft.com/office/officeart/2005/8/layout/chevron2"/>
    <dgm:cxn modelId="{220F6676-38CD-47A1-BBD2-D7346F21D73C}" type="presParOf" srcId="{A529EF47-D46F-4783-9B5B-3F2CECFC77E8}" destId="{B5D0B8CA-763C-4812-AE16-64C6C3A410FA}" srcOrd="4" destOrd="0" presId="urn:microsoft.com/office/officeart/2005/8/layout/chevron2"/>
    <dgm:cxn modelId="{5CDFD7F0-73D4-4446-AD3D-3E97AE3D0EE6}" type="presParOf" srcId="{B5D0B8CA-763C-4812-AE16-64C6C3A410FA}" destId="{02AA0C62-A990-452B-BDD6-2E27A4669F7F}" srcOrd="0" destOrd="0" presId="urn:microsoft.com/office/officeart/2005/8/layout/chevron2"/>
    <dgm:cxn modelId="{1DA3FE6B-55E8-411F-BEEC-1F2256B7E9B1}" type="presParOf" srcId="{B5D0B8CA-763C-4812-AE16-64C6C3A410FA}" destId="{9F6060BB-4E71-4C26-8252-8805A414B9D5}" srcOrd="1" destOrd="0" presId="urn:microsoft.com/office/officeart/2005/8/layout/chevron2"/>
    <dgm:cxn modelId="{EC3E6497-114B-455A-AF73-20585452CF40}" type="presParOf" srcId="{A529EF47-D46F-4783-9B5B-3F2CECFC77E8}" destId="{CEB2B160-1848-4C9E-8CB0-31143F1F731F}" srcOrd="5" destOrd="0" presId="urn:microsoft.com/office/officeart/2005/8/layout/chevron2"/>
    <dgm:cxn modelId="{AB6286A1-5C8A-4C5D-8562-20993F942D95}" type="presParOf" srcId="{A529EF47-D46F-4783-9B5B-3F2CECFC77E8}" destId="{F9C192F1-9CED-4C94-A31B-9F344158593A}" srcOrd="6" destOrd="0" presId="urn:microsoft.com/office/officeart/2005/8/layout/chevron2"/>
    <dgm:cxn modelId="{34A43EA0-4F4B-440A-95B4-0D6795E4E8B7}" type="presParOf" srcId="{F9C192F1-9CED-4C94-A31B-9F344158593A}" destId="{95E015F1-5111-4D60-B469-5769B40B9D1A}" srcOrd="0" destOrd="0" presId="urn:microsoft.com/office/officeart/2005/8/layout/chevron2"/>
    <dgm:cxn modelId="{D8087155-4CFA-4101-B396-D95FBE6C159B}" type="presParOf" srcId="{F9C192F1-9CED-4C94-A31B-9F344158593A}" destId="{AD68549A-CE45-4C1C-A9A4-38FC232EFD79}" srcOrd="1" destOrd="0" presId="urn:microsoft.com/office/officeart/2005/8/layout/chevron2"/>
    <dgm:cxn modelId="{36BA4204-99A7-45A2-96DB-494C5ED19B7C}" type="presParOf" srcId="{A529EF47-D46F-4783-9B5B-3F2CECFC77E8}" destId="{279797AA-CA80-49E3-BE8F-4CFE7EDF5DFD}" srcOrd="7" destOrd="0" presId="urn:microsoft.com/office/officeart/2005/8/layout/chevron2"/>
    <dgm:cxn modelId="{9AC381EF-C358-4A8E-B75A-E7AD86A4BBF0}" type="presParOf" srcId="{A529EF47-D46F-4783-9B5B-3F2CECFC77E8}" destId="{BEE4DFB9-51EF-4476-BEC6-DE9CC5AEEC26}" srcOrd="8" destOrd="0" presId="urn:microsoft.com/office/officeart/2005/8/layout/chevron2"/>
    <dgm:cxn modelId="{3832613A-8469-4AE5-AB52-90851087F3FD}" type="presParOf" srcId="{BEE4DFB9-51EF-4476-BEC6-DE9CC5AEEC26}" destId="{98D774F6-30B7-48E4-BEC3-03F64DE111D0}" srcOrd="0" destOrd="0" presId="urn:microsoft.com/office/officeart/2005/8/layout/chevron2"/>
    <dgm:cxn modelId="{21DC811F-0A6B-4777-9C1E-197722A6E53F}" type="presParOf" srcId="{BEE4DFB9-51EF-4476-BEC6-DE9CC5AEEC26}" destId="{6D5FBC9B-78D0-4FFB-8DBD-F074738A121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FE1922-6C26-4ED3-9FBA-9AE604F6922A}">
      <dsp:nvSpPr>
        <dsp:cNvPr id="0" name=""/>
        <dsp:cNvSpPr/>
      </dsp:nvSpPr>
      <dsp:spPr>
        <a:xfrm rot="5400000">
          <a:off x="-181712" y="184732"/>
          <a:ext cx="1211417" cy="847992"/>
        </a:xfrm>
        <a:prstGeom prst="chevron">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接触技術</a:t>
          </a:r>
        </a:p>
      </dsp:txBody>
      <dsp:txXfrm rot="-5400000">
        <a:off x="1" y="427015"/>
        <a:ext cx="847992" cy="363425"/>
      </dsp:txXfrm>
    </dsp:sp>
    <dsp:sp modelId="{CAA5DCCD-CA78-4945-9247-6D80568D82E7}">
      <dsp:nvSpPr>
        <dsp:cNvPr id="0" name=""/>
        <dsp:cNvSpPr/>
      </dsp:nvSpPr>
      <dsp:spPr>
        <a:xfrm rot="5400000">
          <a:off x="4006291" y="-3155280"/>
          <a:ext cx="787421" cy="7104020"/>
        </a:xfrm>
        <a:prstGeom prst="round2Same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latin typeface="Meiryo UI" panose="020B0604030504040204" pitchFamily="50" charset="-128"/>
              <a:ea typeface="Meiryo UI" panose="020B0604030504040204" pitchFamily="50" charset="-128"/>
            </a:rPr>
            <a:t>接触理論、材料力学の基礎、片持ち梁バネ応力計算</a:t>
          </a:r>
          <a:r>
            <a:rPr kumimoji="1" lang="ja-JP" altLang="en-US" sz="1600" kern="1200" dirty="0">
              <a:latin typeface="Meiryo UI" panose="020B0604030504040204" pitchFamily="50" charset="-128"/>
              <a:ea typeface="Meiryo UI" panose="020B0604030504040204" pitchFamily="50" charset="-128"/>
            </a:rPr>
            <a:t>（理論と</a:t>
          </a:r>
          <a:r>
            <a:rPr kumimoji="1" lang="en-US" altLang="ja-JP" sz="1600" kern="1200" dirty="0">
              <a:latin typeface="Meiryo UI" panose="020B0604030504040204" pitchFamily="50" charset="-128"/>
              <a:ea typeface="Meiryo UI" panose="020B0604030504040204" pitchFamily="50" charset="-128"/>
            </a:rPr>
            <a:t>CAE</a:t>
          </a:r>
          <a:r>
            <a:rPr kumimoji="1" lang="ja-JP" altLang="en-US" sz="1600" kern="1200" dirty="0">
              <a:latin typeface="Meiryo UI" panose="020B0604030504040204" pitchFamily="50" charset="-128"/>
              <a:ea typeface="Meiryo UI" panose="020B0604030504040204" pitchFamily="50" charset="-128"/>
            </a:rPr>
            <a:t>解析）</a:t>
          </a:r>
        </a:p>
        <a:p>
          <a:pPr marL="171450" lvl="1" indent="-171450" algn="l" defTabSz="800100">
            <a:lnSpc>
              <a:spcPct val="90000"/>
            </a:lnSpc>
            <a:spcBef>
              <a:spcPct val="0"/>
            </a:spcBef>
            <a:spcAft>
              <a:spcPct val="15000"/>
            </a:spcAft>
            <a:buChar char="•"/>
          </a:pPr>
          <a:r>
            <a:rPr kumimoji="1" lang="ja-JP" altLang="en-US" sz="1800" kern="1200" dirty="0">
              <a:latin typeface="Meiryo UI" panose="020B0604030504040204" pitchFamily="50" charset="-128"/>
              <a:ea typeface="Meiryo UI" panose="020B0604030504040204" pitchFamily="50" charset="-128"/>
            </a:rPr>
            <a:t>圧着接続、圧接技術、圧入技術、プレスフィット技術</a:t>
          </a:r>
        </a:p>
      </dsp:txBody>
      <dsp:txXfrm rot="-5400000">
        <a:off x="847992" y="41458"/>
        <a:ext cx="7065581" cy="710543"/>
      </dsp:txXfrm>
    </dsp:sp>
    <dsp:sp modelId="{3E56FCDB-9E13-4E4E-A99F-2BC9302B8111}">
      <dsp:nvSpPr>
        <dsp:cNvPr id="0" name=""/>
        <dsp:cNvSpPr/>
      </dsp:nvSpPr>
      <dsp:spPr>
        <a:xfrm rot="5400000">
          <a:off x="-181712" y="1280259"/>
          <a:ext cx="1211417" cy="847992"/>
        </a:xfrm>
        <a:prstGeom prst="chevron">
          <a:avLst/>
        </a:prstGeom>
        <a:gradFill rotWithShape="0">
          <a:gsLst>
            <a:gs pos="0">
              <a:schemeClr val="accent5">
                <a:hueOff val="-928905"/>
                <a:satOff val="914"/>
                <a:lumOff val="2059"/>
                <a:alphaOff val="0"/>
                <a:tint val="96000"/>
                <a:lumMod val="102000"/>
              </a:schemeClr>
            </a:gs>
            <a:gs pos="100000">
              <a:schemeClr val="accent5">
                <a:hueOff val="-928905"/>
                <a:satOff val="914"/>
                <a:lumOff val="2059"/>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製造技術</a:t>
          </a:r>
        </a:p>
      </dsp:txBody>
      <dsp:txXfrm rot="-5400000">
        <a:off x="1" y="1522542"/>
        <a:ext cx="847992" cy="363425"/>
      </dsp:txXfrm>
    </dsp:sp>
    <dsp:sp modelId="{75098690-1F1B-4DF9-918D-7473BF5ED07A}">
      <dsp:nvSpPr>
        <dsp:cNvPr id="0" name=""/>
        <dsp:cNvSpPr/>
      </dsp:nvSpPr>
      <dsp:spPr>
        <a:xfrm rot="5400000">
          <a:off x="4006291" y="-2059752"/>
          <a:ext cx="787421" cy="7104020"/>
        </a:xfrm>
        <a:prstGeom prst="round2SameRect">
          <a:avLst/>
        </a:prstGeom>
        <a:solidFill>
          <a:schemeClr val="lt1">
            <a:alpha val="90000"/>
            <a:hueOff val="0"/>
            <a:satOff val="0"/>
            <a:lumOff val="0"/>
            <a:alphaOff val="0"/>
          </a:schemeClr>
        </a:solidFill>
        <a:ln w="9525" cap="rnd" cmpd="sng" algn="ctr">
          <a:solidFill>
            <a:schemeClr val="accent5">
              <a:hueOff val="-928905"/>
              <a:satOff val="914"/>
              <a:lumOff val="2059"/>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kumimoji="1" lang="ja-JP" altLang="en-US" sz="2000" kern="1200" dirty="0">
              <a:latin typeface="Meiryo UI" panose="020B0604030504040204" pitchFamily="50" charset="-128"/>
              <a:ea typeface="Meiryo UI" panose="020B0604030504040204" pitchFamily="50" charset="-128"/>
            </a:rPr>
            <a:t>コネクタコスト計算、スタンピング技術</a:t>
          </a:r>
        </a:p>
        <a:p>
          <a:pPr marL="228600" lvl="1" indent="-228600" algn="l" defTabSz="889000">
            <a:lnSpc>
              <a:spcPct val="90000"/>
            </a:lnSpc>
            <a:spcBef>
              <a:spcPct val="0"/>
            </a:spcBef>
            <a:spcAft>
              <a:spcPct val="15000"/>
            </a:spcAft>
            <a:buChar char="•"/>
          </a:pPr>
          <a:r>
            <a:rPr kumimoji="1" lang="ja-JP" altLang="en-US" sz="2000" kern="1200" dirty="0">
              <a:latin typeface="Meiryo UI" panose="020B0604030504040204" pitchFamily="50" charset="-128"/>
              <a:ea typeface="Meiryo UI" panose="020B0604030504040204" pitchFamily="50" charset="-128"/>
            </a:rPr>
            <a:t>材料技術、樹脂成形技術、めっき技術</a:t>
          </a:r>
        </a:p>
      </dsp:txBody>
      <dsp:txXfrm rot="-5400000">
        <a:off x="847992" y="1136986"/>
        <a:ext cx="7065581" cy="710543"/>
      </dsp:txXfrm>
    </dsp:sp>
    <dsp:sp modelId="{02AA0C62-A990-452B-BDD6-2E27A4669F7F}">
      <dsp:nvSpPr>
        <dsp:cNvPr id="0" name=""/>
        <dsp:cNvSpPr/>
      </dsp:nvSpPr>
      <dsp:spPr>
        <a:xfrm rot="5400000">
          <a:off x="-181712" y="2375787"/>
          <a:ext cx="1211417" cy="847992"/>
        </a:xfrm>
        <a:prstGeom prst="chevron">
          <a:avLst/>
        </a:prstGeom>
        <a:gradFill rotWithShape="0">
          <a:gsLst>
            <a:gs pos="0">
              <a:schemeClr val="accent5">
                <a:hueOff val="-1857811"/>
                <a:satOff val="1829"/>
                <a:lumOff val="4118"/>
                <a:alphaOff val="0"/>
                <a:tint val="96000"/>
                <a:lumMod val="102000"/>
              </a:schemeClr>
            </a:gs>
            <a:gs pos="100000">
              <a:schemeClr val="accent5">
                <a:hueOff val="-1857811"/>
                <a:satOff val="1829"/>
                <a:lumOff val="4118"/>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品質管理</a:t>
          </a:r>
        </a:p>
      </dsp:txBody>
      <dsp:txXfrm rot="-5400000">
        <a:off x="1" y="2618070"/>
        <a:ext cx="847992" cy="363425"/>
      </dsp:txXfrm>
    </dsp:sp>
    <dsp:sp modelId="{9F6060BB-4E71-4C26-8252-8805A414B9D5}">
      <dsp:nvSpPr>
        <dsp:cNvPr id="0" name=""/>
        <dsp:cNvSpPr/>
      </dsp:nvSpPr>
      <dsp:spPr>
        <a:xfrm rot="5400000">
          <a:off x="4006291" y="-964224"/>
          <a:ext cx="787421" cy="7104020"/>
        </a:xfrm>
        <a:prstGeom prst="round2SameRect">
          <a:avLst/>
        </a:prstGeom>
        <a:solidFill>
          <a:schemeClr val="lt1">
            <a:alpha val="90000"/>
            <a:hueOff val="0"/>
            <a:satOff val="0"/>
            <a:lumOff val="0"/>
            <a:alphaOff val="0"/>
          </a:schemeClr>
        </a:solidFill>
        <a:ln w="9525" cap="rnd" cmpd="sng" algn="ctr">
          <a:solidFill>
            <a:schemeClr val="accent5">
              <a:hueOff val="-1857811"/>
              <a:satOff val="1829"/>
              <a:lumOff val="4118"/>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latin typeface="Meiryo UI" panose="020B0604030504040204" pitchFamily="50" charset="-128"/>
              <a:ea typeface="Meiryo UI" panose="020B0604030504040204" pitchFamily="50" charset="-128"/>
            </a:rPr>
            <a:t>コネクタ品質要件、</a:t>
          </a:r>
          <a:r>
            <a:rPr kumimoji="1" lang="en-US" altLang="ja-JP" sz="1800" kern="1200" dirty="0">
              <a:latin typeface="Meiryo UI" panose="020B0604030504040204" pitchFamily="50" charset="-128"/>
              <a:ea typeface="Meiryo UI" panose="020B0604030504040204" pitchFamily="50" charset="-128"/>
            </a:rPr>
            <a:t>PDCA</a:t>
          </a:r>
          <a:r>
            <a:rPr kumimoji="1" lang="ja-JP" altLang="en-US" sz="1800" kern="1200" dirty="0">
              <a:latin typeface="Meiryo UI" panose="020B0604030504040204" pitchFamily="50" charset="-128"/>
              <a:ea typeface="Meiryo UI" panose="020B0604030504040204" pitchFamily="50" charset="-128"/>
            </a:rPr>
            <a:t>、</a:t>
          </a:r>
          <a:r>
            <a:rPr kumimoji="1" lang="en-US" altLang="ja-JP" sz="1800" kern="1200" dirty="0">
              <a:latin typeface="Meiryo UI" panose="020B0604030504040204" pitchFamily="50" charset="-128"/>
              <a:ea typeface="Meiryo UI" panose="020B0604030504040204" pitchFamily="50" charset="-128"/>
            </a:rPr>
            <a:t>FMEA</a:t>
          </a:r>
          <a:r>
            <a:rPr kumimoji="1" lang="ja-JP" altLang="en-US" sz="1800" kern="1200" dirty="0">
              <a:latin typeface="Meiryo UI" panose="020B0604030504040204" pitchFamily="50" charset="-128"/>
              <a:ea typeface="Meiryo UI" panose="020B0604030504040204" pitchFamily="50" charset="-128"/>
            </a:rPr>
            <a:t>、</a:t>
          </a:r>
          <a:r>
            <a:rPr kumimoji="1" lang="en-US" altLang="ja-JP" sz="1800" kern="1200" dirty="0">
              <a:latin typeface="Meiryo UI" panose="020B0604030504040204" pitchFamily="50" charset="-128"/>
              <a:ea typeface="Meiryo UI" panose="020B0604030504040204" pitchFamily="50" charset="-128"/>
            </a:rPr>
            <a:t>FTA</a:t>
          </a:r>
          <a:r>
            <a:rPr kumimoji="1" lang="ja-JP" altLang="en-US" sz="1800" kern="1200" dirty="0">
              <a:latin typeface="Meiryo UI" panose="020B0604030504040204" pitchFamily="50" charset="-128"/>
              <a:ea typeface="Meiryo UI" panose="020B0604030504040204" pitchFamily="50" charset="-128"/>
            </a:rPr>
            <a:t>、五原則シート、過去トラ</a:t>
          </a:r>
        </a:p>
        <a:p>
          <a:pPr marL="171450" lvl="1" indent="-171450" algn="l" defTabSz="800100">
            <a:lnSpc>
              <a:spcPct val="90000"/>
            </a:lnSpc>
            <a:spcBef>
              <a:spcPct val="0"/>
            </a:spcBef>
            <a:spcAft>
              <a:spcPct val="15000"/>
            </a:spcAft>
            <a:buChar char="•"/>
          </a:pPr>
          <a:r>
            <a:rPr kumimoji="1" lang="en-US" altLang="ja-JP" sz="1800" kern="1200" dirty="0">
              <a:latin typeface="Meiryo UI" panose="020B0604030504040204" pitchFamily="50" charset="-128"/>
              <a:ea typeface="Meiryo UI" panose="020B0604030504040204" pitchFamily="50" charset="-128"/>
            </a:rPr>
            <a:t>ISO26262</a:t>
          </a:r>
          <a:r>
            <a:rPr kumimoji="1" lang="ja-JP" altLang="en-US" sz="1800" kern="1200" dirty="0">
              <a:latin typeface="Meiryo UI" panose="020B0604030504040204" pitchFamily="50" charset="-128"/>
              <a:ea typeface="Meiryo UI" panose="020B0604030504040204" pitchFamily="50" charset="-128"/>
            </a:rPr>
            <a:t>、</a:t>
          </a:r>
          <a:r>
            <a:rPr kumimoji="1" lang="en-US" altLang="ja-JP" sz="1800" kern="1200" dirty="0">
              <a:latin typeface="Meiryo UI" panose="020B0604030504040204" pitchFamily="50" charset="-128"/>
              <a:ea typeface="Meiryo UI" panose="020B0604030504040204" pitchFamily="50" charset="-128"/>
            </a:rPr>
            <a:t>TS16949</a:t>
          </a:r>
          <a:r>
            <a:rPr kumimoji="1" lang="ja-JP" altLang="en-US" sz="1800" kern="1200" dirty="0">
              <a:latin typeface="Meiryo UI" panose="020B0604030504040204" pitchFamily="50" charset="-128"/>
              <a:ea typeface="Meiryo UI" panose="020B0604030504040204" pitchFamily="50" charset="-128"/>
            </a:rPr>
            <a:t>、</a:t>
          </a:r>
          <a:r>
            <a:rPr kumimoji="1" lang="en-US" altLang="ja-JP" sz="1800" kern="1200" dirty="0">
              <a:latin typeface="Meiryo UI" panose="020B0604030504040204" pitchFamily="50" charset="-128"/>
              <a:ea typeface="Meiryo UI" panose="020B0604030504040204" pitchFamily="50" charset="-128"/>
            </a:rPr>
            <a:t>Design Review</a:t>
          </a:r>
          <a:r>
            <a:rPr kumimoji="1" lang="ja-JP" altLang="en-US" sz="1800" kern="1200" dirty="0">
              <a:latin typeface="Meiryo UI" panose="020B0604030504040204" pitchFamily="50" charset="-128"/>
              <a:ea typeface="Meiryo UI" panose="020B0604030504040204" pitchFamily="50" charset="-128"/>
            </a:rPr>
            <a:t>、コネクタ評価、加速寿命</a:t>
          </a:r>
        </a:p>
      </dsp:txBody>
      <dsp:txXfrm rot="-5400000">
        <a:off x="847992" y="2232514"/>
        <a:ext cx="7065581" cy="710543"/>
      </dsp:txXfrm>
    </dsp:sp>
    <dsp:sp modelId="{95E015F1-5111-4D60-B469-5769B40B9D1A}">
      <dsp:nvSpPr>
        <dsp:cNvPr id="0" name=""/>
        <dsp:cNvSpPr/>
      </dsp:nvSpPr>
      <dsp:spPr>
        <a:xfrm rot="5400000">
          <a:off x="-181712" y="3471315"/>
          <a:ext cx="1211417" cy="847992"/>
        </a:xfrm>
        <a:prstGeom prst="chevron">
          <a:avLst/>
        </a:prstGeom>
        <a:gradFill rotWithShape="0">
          <a:gsLst>
            <a:gs pos="0">
              <a:schemeClr val="accent5">
                <a:hueOff val="-2786716"/>
                <a:satOff val="2743"/>
                <a:lumOff val="6177"/>
                <a:alphaOff val="0"/>
                <a:tint val="96000"/>
                <a:lumMod val="102000"/>
              </a:schemeClr>
            </a:gs>
            <a:gs pos="100000">
              <a:schemeClr val="accent5">
                <a:hueOff val="-2786716"/>
                <a:satOff val="2743"/>
                <a:lumOff val="6177"/>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部品技術</a:t>
          </a:r>
        </a:p>
      </dsp:txBody>
      <dsp:txXfrm rot="-5400000">
        <a:off x="1" y="3713598"/>
        <a:ext cx="847992" cy="363425"/>
      </dsp:txXfrm>
    </dsp:sp>
    <dsp:sp modelId="{AD68549A-CE45-4C1C-A9A4-38FC232EFD79}">
      <dsp:nvSpPr>
        <dsp:cNvPr id="0" name=""/>
        <dsp:cNvSpPr/>
      </dsp:nvSpPr>
      <dsp:spPr>
        <a:xfrm rot="5400000">
          <a:off x="4006291" y="131302"/>
          <a:ext cx="787421" cy="7104020"/>
        </a:xfrm>
        <a:prstGeom prst="round2SameRect">
          <a:avLst/>
        </a:prstGeom>
        <a:solidFill>
          <a:schemeClr val="lt1">
            <a:alpha val="90000"/>
            <a:hueOff val="0"/>
            <a:satOff val="0"/>
            <a:lumOff val="0"/>
            <a:alphaOff val="0"/>
          </a:schemeClr>
        </a:solidFill>
        <a:ln w="9525" cap="rnd" cmpd="sng" algn="ctr">
          <a:solidFill>
            <a:schemeClr val="accent5">
              <a:hueOff val="-2786716"/>
              <a:satOff val="2743"/>
              <a:lumOff val="6177"/>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latin typeface="Meiryo UI" panose="020B0604030504040204" pitchFamily="50" charset="-128"/>
              <a:ea typeface="Meiryo UI" panose="020B0604030504040204" pitchFamily="50" charset="-128"/>
            </a:rPr>
            <a:t>防水ゴム理論と設計技術、端子係止構造、挿入力とカムレバー</a:t>
          </a:r>
        </a:p>
        <a:p>
          <a:pPr marL="171450" lvl="1" indent="-171450" algn="l" defTabSz="800100">
            <a:lnSpc>
              <a:spcPct val="90000"/>
            </a:lnSpc>
            <a:spcBef>
              <a:spcPct val="0"/>
            </a:spcBef>
            <a:spcAft>
              <a:spcPct val="15000"/>
            </a:spcAft>
            <a:buChar char="•"/>
          </a:pPr>
          <a:r>
            <a:rPr kumimoji="1" lang="en-US" altLang="ja-JP" sz="1800" kern="1200" dirty="0">
              <a:latin typeface="Meiryo UI" panose="020B0604030504040204" pitchFamily="50" charset="-128"/>
              <a:ea typeface="Meiryo UI" panose="020B0604030504040204" pitchFamily="50" charset="-128"/>
            </a:rPr>
            <a:t>SMT</a:t>
          </a:r>
          <a:r>
            <a:rPr kumimoji="1" lang="ja-JP" altLang="en-US" sz="1800" kern="1200" dirty="0">
              <a:latin typeface="Meiryo UI" panose="020B0604030504040204" pitchFamily="50" charset="-128"/>
              <a:ea typeface="Meiryo UI" panose="020B0604030504040204" pitchFamily="50" charset="-128"/>
            </a:rPr>
            <a:t>コネクタ、</a:t>
          </a:r>
          <a:r>
            <a:rPr kumimoji="1" lang="en-US" altLang="ja-JP" sz="1800" kern="1200" dirty="0">
              <a:latin typeface="Meiryo UI" panose="020B0604030504040204" pitchFamily="50" charset="-128"/>
              <a:ea typeface="Meiryo UI" panose="020B0604030504040204" pitchFamily="50" charset="-128"/>
            </a:rPr>
            <a:t>FPC</a:t>
          </a:r>
          <a:r>
            <a:rPr kumimoji="1" lang="ja-JP" altLang="en-US" sz="1800" kern="1200" dirty="0">
              <a:latin typeface="Meiryo UI" panose="020B0604030504040204" pitchFamily="50" charset="-128"/>
              <a:ea typeface="Meiryo UI" panose="020B0604030504040204" pitchFamily="50" charset="-128"/>
            </a:rPr>
            <a:t>コネクタ、光コネクタ、高周波技術、高速伝送</a:t>
          </a:r>
        </a:p>
      </dsp:txBody>
      <dsp:txXfrm rot="-5400000">
        <a:off x="847992" y="3328041"/>
        <a:ext cx="7065581" cy="710543"/>
      </dsp:txXfrm>
    </dsp:sp>
    <dsp:sp modelId="{98D774F6-30B7-48E4-BEC3-03F64DE111D0}">
      <dsp:nvSpPr>
        <dsp:cNvPr id="0" name=""/>
        <dsp:cNvSpPr/>
      </dsp:nvSpPr>
      <dsp:spPr>
        <a:xfrm rot="5400000">
          <a:off x="-181712" y="4566842"/>
          <a:ext cx="1211417" cy="847992"/>
        </a:xfrm>
        <a:prstGeom prst="chevron">
          <a:avLst/>
        </a:prstGeom>
        <a:gradFill rotWithShape="0">
          <a:gsLst>
            <a:gs pos="0">
              <a:schemeClr val="accent5">
                <a:hueOff val="-3715622"/>
                <a:satOff val="3658"/>
                <a:lumOff val="8236"/>
                <a:alphaOff val="0"/>
                <a:tint val="96000"/>
                <a:lumMod val="102000"/>
              </a:schemeClr>
            </a:gs>
            <a:gs pos="100000">
              <a:schemeClr val="accent5">
                <a:hueOff val="-3715622"/>
                <a:satOff val="3658"/>
                <a:lumOff val="8236"/>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dirty="0"/>
            <a:t>WH</a:t>
          </a:r>
          <a:r>
            <a:rPr kumimoji="1" lang="ja-JP" altLang="en-US" sz="1600" kern="1200" dirty="0"/>
            <a:t>技術</a:t>
          </a:r>
        </a:p>
      </dsp:txBody>
      <dsp:txXfrm rot="-5400000">
        <a:off x="1" y="4809125"/>
        <a:ext cx="847992" cy="363425"/>
      </dsp:txXfrm>
    </dsp:sp>
    <dsp:sp modelId="{6D5FBC9B-78D0-4FFB-8DBD-F074738A1212}">
      <dsp:nvSpPr>
        <dsp:cNvPr id="0" name=""/>
        <dsp:cNvSpPr/>
      </dsp:nvSpPr>
      <dsp:spPr>
        <a:xfrm rot="5400000">
          <a:off x="4006291" y="1226830"/>
          <a:ext cx="787421" cy="7104020"/>
        </a:xfrm>
        <a:prstGeom prst="round2SameRect">
          <a:avLst/>
        </a:prstGeom>
        <a:solidFill>
          <a:schemeClr val="lt1">
            <a:alpha val="90000"/>
            <a:hueOff val="0"/>
            <a:satOff val="0"/>
            <a:lumOff val="0"/>
            <a:alphaOff val="0"/>
          </a:schemeClr>
        </a:solidFill>
        <a:ln w="9525" cap="rnd" cmpd="sng" algn="ctr">
          <a:solidFill>
            <a:schemeClr val="accent5">
              <a:hueOff val="-3715622"/>
              <a:satOff val="3658"/>
              <a:lumOff val="8236"/>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kumimoji="1" lang="ja-JP" altLang="en-US" sz="2000" kern="1200" dirty="0">
              <a:latin typeface="Meiryo UI" panose="020B0604030504040204" pitchFamily="50" charset="-128"/>
              <a:ea typeface="Meiryo UI" panose="020B0604030504040204" pitchFamily="50" charset="-128"/>
            </a:rPr>
            <a:t>ワイヤーハーネス製造工程</a:t>
          </a:r>
        </a:p>
        <a:p>
          <a:pPr marL="228600" lvl="1" indent="-228600" algn="l" defTabSz="889000">
            <a:lnSpc>
              <a:spcPct val="90000"/>
            </a:lnSpc>
            <a:spcBef>
              <a:spcPct val="0"/>
            </a:spcBef>
            <a:spcAft>
              <a:spcPct val="15000"/>
            </a:spcAft>
            <a:buChar char="•"/>
          </a:pPr>
          <a:r>
            <a:rPr kumimoji="1" lang="ja-JP" altLang="en-US" sz="2000" kern="1200" dirty="0">
              <a:latin typeface="Meiryo UI" panose="020B0604030504040204" pitchFamily="50" charset="-128"/>
              <a:ea typeface="Meiryo UI" panose="020B0604030504040204" pitchFamily="50" charset="-128"/>
            </a:rPr>
            <a:t>検査項目、検査基準、製造コスト</a:t>
          </a:r>
        </a:p>
      </dsp:txBody>
      <dsp:txXfrm rot="-5400000">
        <a:off x="847992" y="4423569"/>
        <a:ext cx="7065581" cy="7105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302FB00A-8751-4806-9D77-D61EF16C3BF4}"/>
              </a:ext>
            </a:extLst>
          </p:cNvPr>
          <p:cNvSpPr>
            <a:spLocks noGrp="1" noChangeArrowheads="1"/>
          </p:cNvSpPr>
          <p:nvPr>
            <p:ph type="hdr" sz="quarter"/>
          </p:nvPr>
        </p:nvSpPr>
        <p:spPr bwMode="auto">
          <a:xfrm>
            <a:off x="0" y="1"/>
            <a:ext cx="3102468" cy="550863"/>
          </a:xfrm>
          <a:prstGeom prst="rect">
            <a:avLst/>
          </a:prstGeom>
          <a:noFill/>
          <a:ln>
            <a:noFill/>
          </a:ln>
          <a:effectLst/>
        </p:spPr>
        <p:txBody>
          <a:bodyPr vert="horz" wrap="square" lIns="94629" tIns="47314" rIns="94629" bIns="47314" numCol="1" anchor="t" anchorCtr="0" compatLnSpc="1">
            <a:prstTxWarp prst="textNoShape">
              <a:avLst/>
            </a:prstTxWarp>
          </a:bodyPr>
          <a:lstStyle>
            <a:lvl1pPr algn="l" defTabSz="946208" eaLnBrk="1" hangingPunct="1">
              <a:defRPr sz="1200">
                <a:latin typeface="Arial" charset="0"/>
              </a:defRPr>
            </a:lvl1pPr>
          </a:lstStyle>
          <a:p>
            <a:pPr>
              <a:defRPr/>
            </a:pPr>
            <a:endParaRPr lang="en-US" altLang="ja-JP"/>
          </a:p>
        </p:txBody>
      </p:sp>
      <p:sp>
        <p:nvSpPr>
          <p:cNvPr id="48131" name="Rectangle 3">
            <a:extLst>
              <a:ext uri="{FF2B5EF4-FFF2-40B4-BE49-F238E27FC236}">
                <a16:creationId xmlns:a16="http://schemas.microsoft.com/office/drawing/2014/main" id="{7C5DA679-65C0-4644-AF7F-DD99A187F860}"/>
              </a:ext>
            </a:extLst>
          </p:cNvPr>
          <p:cNvSpPr>
            <a:spLocks noGrp="1" noChangeArrowheads="1"/>
          </p:cNvSpPr>
          <p:nvPr>
            <p:ph type="dt" sz="quarter" idx="1"/>
          </p:nvPr>
        </p:nvSpPr>
        <p:spPr bwMode="auto">
          <a:xfrm>
            <a:off x="4057196" y="1"/>
            <a:ext cx="3021451" cy="550863"/>
          </a:xfrm>
          <a:prstGeom prst="rect">
            <a:avLst/>
          </a:prstGeom>
          <a:noFill/>
          <a:ln>
            <a:noFill/>
          </a:ln>
          <a:effectLst/>
        </p:spPr>
        <p:txBody>
          <a:bodyPr vert="horz" wrap="square" lIns="94629" tIns="47314" rIns="94629" bIns="47314" numCol="1" anchor="t" anchorCtr="0" compatLnSpc="1">
            <a:prstTxWarp prst="textNoShape">
              <a:avLst/>
            </a:prstTxWarp>
          </a:bodyPr>
          <a:lstStyle>
            <a:lvl1pPr algn="r" defTabSz="946208" eaLnBrk="1" hangingPunct="1">
              <a:defRPr sz="1200">
                <a:latin typeface="Arial" charset="0"/>
              </a:defRPr>
            </a:lvl1pPr>
          </a:lstStyle>
          <a:p>
            <a:pPr>
              <a:defRPr/>
            </a:pPr>
            <a:endParaRPr lang="en-US" altLang="ja-JP"/>
          </a:p>
        </p:txBody>
      </p:sp>
      <p:sp>
        <p:nvSpPr>
          <p:cNvPr id="48132" name="Rectangle 4">
            <a:extLst>
              <a:ext uri="{FF2B5EF4-FFF2-40B4-BE49-F238E27FC236}">
                <a16:creationId xmlns:a16="http://schemas.microsoft.com/office/drawing/2014/main" id="{978BC109-C364-4E1F-BC76-513C9B6FA993}"/>
              </a:ext>
            </a:extLst>
          </p:cNvPr>
          <p:cNvSpPr>
            <a:spLocks noGrp="1" noChangeArrowheads="1"/>
          </p:cNvSpPr>
          <p:nvPr>
            <p:ph type="ftr" sz="quarter" idx="2"/>
          </p:nvPr>
        </p:nvSpPr>
        <p:spPr bwMode="auto">
          <a:xfrm>
            <a:off x="0" y="9729788"/>
            <a:ext cx="3102468" cy="469900"/>
          </a:xfrm>
          <a:prstGeom prst="rect">
            <a:avLst/>
          </a:prstGeom>
          <a:noFill/>
          <a:ln>
            <a:noFill/>
          </a:ln>
          <a:effectLst/>
        </p:spPr>
        <p:txBody>
          <a:bodyPr vert="horz" wrap="square" lIns="94629" tIns="47314" rIns="94629" bIns="47314" numCol="1" anchor="b" anchorCtr="0" compatLnSpc="1">
            <a:prstTxWarp prst="textNoShape">
              <a:avLst/>
            </a:prstTxWarp>
          </a:bodyPr>
          <a:lstStyle>
            <a:lvl1pPr algn="l" defTabSz="946208" eaLnBrk="1" hangingPunct="1">
              <a:defRPr sz="1200">
                <a:latin typeface="Arial" charset="0"/>
              </a:defRPr>
            </a:lvl1pPr>
          </a:lstStyle>
          <a:p>
            <a:pPr>
              <a:defRPr/>
            </a:pPr>
            <a:endParaRPr lang="en-US" altLang="ja-JP"/>
          </a:p>
        </p:txBody>
      </p:sp>
      <p:sp>
        <p:nvSpPr>
          <p:cNvPr id="48133" name="Rectangle 5">
            <a:extLst>
              <a:ext uri="{FF2B5EF4-FFF2-40B4-BE49-F238E27FC236}">
                <a16:creationId xmlns:a16="http://schemas.microsoft.com/office/drawing/2014/main" id="{91731550-5694-4CEE-91EF-DD39D1CCAB74}"/>
              </a:ext>
            </a:extLst>
          </p:cNvPr>
          <p:cNvSpPr>
            <a:spLocks noGrp="1" noChangeArrowheads="1"/>
          </p:cNvSpPr>
          <p:nvPr>
            <p:ph type="sldNum" sz="quarter" idx="3"/>
          </p:nvPr>
        </p:nvSpPr>
        <p:spPr bwMode="auto">
          <a:xfrm>
            <a:off x="4057196" y="9729788"/>
            <a:ext cx="3021451" cy="469900"/>
          </a:xfrm>
          <a:prstGeom prst="rect">
            <a:avLst/>
          </a:prstGeom>
          <a:noFill/>
          <a:ln>
            <a:noFill/>
          </a:ln>
          <a:effectLst/>
        </p:spPr>
        <p:txBody>
          <a:bodyPr vert="horz" wrap="square" lIns="94629" tIns="47314" rIns="94629" bIns="47314" numCol="1" anchor="b" anchorCtr="0" compatLnSpc="1">
            <a:prstTxWarp prst="textNoShape">
              <a:avLst/>
            </a:prstTxWarp>
          </a:bodyPr>
          <a:lstStyle>
            <a:lvl1pPr algn="r" defTabSz="946150" eaLnBrk="1" hangingPunct="1">
              <a:defRPr sz="1200"/>
            </a:lvl1pPr>
          </a:lstStyle>
          <a:p>
            <a:pPr>
              <a:defRPr/>
            </a:pPr>
            <a:fld id="{C07A7569-A0EE-45BD-B67D-ED405D73E972}"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1026">
            <a:extLst>
              <a:ext uri="{FF2B5EF4-FFF2-40B4-BE49-F238E27FC236}">
                <a16:creationId xmlns:a16="http://schemas.microsoft.com/office/drawing/2014/main" id="{C8B6050E-20B2-4974-BC50-65ABDDCA98E6}"/>
              </a:ext>
            </a:extLst>
          </p:cNvPr>
          <p:cNvSpPr>
            <a:spLocks noGrp="1" noChangeArrowheads="1"/>
          </p:cNvSpPr>
          <p:nvPr>
            <p:ph type="hdr" sz="quarter"/>
          </p:nvPr>
        </p:nvSpPr>
        <p:spPr bwMode="auto">
          <a:xfrm>
            <a:off x="1" y="1"/>
            <a:ext cx="3078639" cy="512763"/>
          </a:xfrm>
          <a:prstGeom prst="rect">
            <a:avLst/>
          </a:prstGeom>
          <a:noFill/>
          <a:ln>
            <a:noFill/>
          </a:ln>
          <a:effectLst/>
        </p:spPr>
        <p:txBody>
          <a:bodyPr vert="horz" wrap="square" lIns="94629" tIns="47314" rIns="94629" bIns="47314" numCol="1" anchor="t" anchorCtr="0" compatLnSpc="1">
            <a:prstTxWarp prst="textNoShape">
              <a:avLst/>
            </a:prstTxWarp>
          </a:bodyPr>
          <a:lstStyle>
            <a:lvl1pPr algn="l" defTabSz="946208" eaLnBrk="1" hangingPunct="1">
              <a:defRPr sz="1200">
                <a:latin typeface="Arial" charset="0"/>
                <a:ea typeface="ＭＳ Ｐゴシック" pitchFamily="50" charset="-128"/>
              </a:defRPr>
            </a:lvl1pPr>
          </a:lstStyle>
          <a:p>
            <a:pPr>
              <a:defRPr/>
            </a:pPr>
            <a:endParaRPr lang="en-US" altLang="ja-JP"/>
          </a:p>
        </p:txBody>
      </p:sp>
      <p:sp>
        <p:nvSpPr>
          <p:cNvPr id="30723" name="Rectangle 1027">
            <a:extLst>
              <a:ext uri="{FF2B5EF4-FFF2-40B4-BE49-F238E27FC236}">
                <a16:creationId xmlns:a16="http://schemas.microsoft.com/office/drawing/2014/main" id="{AE75408C-AD67-4F3D-BD6D-80AE53B9CDAB}"/>
              </a:ext>
            </a:extLst>
          </p:cNvPr>
          <p:cNvSpPr>
            <a:spLocks noGrp="1" noChangeArrowheads="1"/>
          </p:cNvSpPr>
          <p:nvPr>
            <p:ph type="dt" idx="1"/>
          </p:nvPr>
        </p:nvSpPr>
        <p:spPr bwMode="auto">
          <a:xfrm>
            <a:off x="4023836" y="1"/>
            <a:ext cx="3078639" cy="512763"/>
          </a:xfrm>
          <a:prstGeom prst="rect">
            <a:avLst/>
          </a:prstGeom>
          <a:noFill/>
          <a:ln>
            <a:noFill/>
          </a:ln>
          <a:effectLst/>
        </p:spPr>
        <p:txBody>
          <a:bodyPr vert="horz" wrap="square" lIns="94629" tIns="47314" rIns="94629" bIns="47314" numCol="1" anchor="t" anchorCtr="0" compatLnSpc="1">
            <a:prstTxWarp prst="textNoShape">
              <a:avLst/>
            </a:prstTxWarp>
          </a:bodyPr>
          <a:lstStyle>
            <a:lvl1pPr algn="r" defTabSz="946208" eaLnBrk="1" hangingPunct="1">
              <a:defRPr sz="1200">
                <a:latin typeface="Arial" charset="0"/>
                <a:ea typeface="ＭＳ Ｐゴシック" pitchFamily="50" charset="-128"/>
              </a:defRPr>
            </a:lvl1pPr>
          </a:lstStyle>
          <a:p>
            <a:pPr>
              <a:defRPr/>
            </a:pPr>
            <a:endParaRPr lang="en-US" altLang="ja-JP"/>
          </a:p>
        </p:txBody>
      </p:sp>
      <p:sp>
        <p:nvSpPr>
          <p:cNvPr id="13316" name="Rectangle 1028">
            <a:extLst>
              <a:ext uri="{FF2B5EF4-FFF2-40B4-BE49-F238E27FC236}">
                <a16:creationId xmlns:a16="http://schemas.microsoft.com/office/drawing/2014/main" id="{0E4D734B-C4F5-4C43-B27C-D5F7D83944D6}"/>
              </a:ext>
            </a:extLst>
          </p:cNvPr>
          <p:cNvSpPr>
            <a:spLocks noGrp="1" noRot="1" noChangeAspect="1" noChangeArrowheads="1" noTextEdit="1"/>
          </p:cNvSpPr>
          <p:nvPr>
            <p:ph type="sldImg" idx="2"/>
          </p:nvPr>
        </p:nvSpPr>
        <p:spPr bwMode="auto">
          <a:xfrm>
            <a:off x="996950" y="769938"/>
            <a:ext cx="5113338" cy="38338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25" name="Rectangle 1029">
            <a:extLst>
              <a:ext uri="{FF2B5EF4-FFF2-40B4-BE49-F238E27FC236}">
                <a16:creationId xmlns:a16="http://schemas.microsoft.com/office/drawing/2014/main" id="{69B2E8F9-325C-43BD-9B21-4AE084145237}"/>
              </a:ext>
            </a:extLst>
          </p:cNvPr>
          <p:cNvSpPr>
            <a:spLocks noGrp="1" noChangeArrowheads="1"/>
          </p:cNvSpPr>
          <p:nvPr>
            <p:ph type="body" sz="quarter" idx="3"/>
          </p:nvPr>
        </p:nvSpPr>
        <p:spPr bwMode="auto">
          <a:xfrm>
            <a:off x="711677" y="4860925"/>
            <a:ext cx="5680709" cy="4603750"/>
          </a:xfrm>
          <a:prstGeom prst="rect">
            <a:avLst/>
          </a:prstGeom>
          <a:noFill/>
          <a:ln>
            <a:noFill/>
          </a:ln>
          <a:effectLst/>
        </p:spPr>
        <p:txBody>
          <a:bodyPr vert="horz" wrap="square" lIns="94629" tIns="47314" rIns="94629" bIns="47314"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26" name="Rectangle 1030">
            <a:extLst>
              <a:ext uri="{FF2B5EF4-FFF2-40B4-BE49-F238E27FC236}">
                <a16:creationId xmlns:a16="http://schemas.microsoft.com/office/drawing/2014/main" id="{5DBB1F5C-2DA6-482F-83D3-F8C5C196EDA6}"/>
              </a:ext>
            </a:extLst>
          </p:cNvPr>
          <p:cNvSpPr>
            <a:spLocks noGrp="1" noChangeArrowheads="1"/>
          </p:cNvSpPr>
          <p:nvPr>
            <p:ph type="ftr" sz="quarter" idx="4"/>
          </p:nvPr>
        </p:nvSpPr>
        <p:spPr bwMode="auto">
          <a:xfrm>
            <a:off x="1" y="9720263"/>
            <a:ext cx="3078639" cy="512762"/>
          </a:xfrm>
          <a:prstGeom prst="rect">
            <a:avLst/>
          </a:prstGeom>
          <a:noFill/>
          <a:ln>
            <a:noFill/>
          </a:ln>
          <a:effectLst/>
        </p:spPr>
        <p:txBody>
          <a:bodyPr vert="horz" wrap="square" lIns="94629" tIns="47314" rIns="94629" bIns="47314" numCol="1" anchor="b" anchorCtr="0" compatLnSpc="1">
            <a:prstTxWarp prst="textNoShape">
              <a:avLst/>
            </a:prstTxWarp>
          </a:bodyPr>
          <a:lstStyle>
            <a:lvl1pPr algn="l" defTabSz="946208" eaLnBrk="1" hangingPunct="1">
              <a:defRPr sz="1200">
                <a:latin typeface="Arial" charset="0"/>
                <a:ea typeface="ＭＳ Ｐゴシック" pitchFamily="50" charset="-128"/>
              </a:defRPr>
            </a:lvl1pPr>
          </a:lstStyle>
          <a:p>
            <a:pPr>
              <a:defRPr/>
            </a:pPr>
            <a:endParaRPr lang="en-US" altLang="ja-JP"/>
          </a:p>
        </p:txBody>
      </p:sp>
      <p:sp>
        <p:nvSpPr>
          <p:cNvPr id="30727" name="Rectangle 1031">
            <a:extLst>
              <a:ext uri="{FF2B5EF4-FFF2-40B4-BE49-F238E27FC236}">
                <a16:creationId xmlns:a16="http://schemas.microsoft.com/office/drawing/2014/main" id="{2C70CA5D-DA5F-44C7-B0AA-4F347956ECCD}"/>
              </a:ext>
            </a:extLst>
          </p:cNvPr>
          <p:cNvSpPr>
            <a:spLocks noGrp="1" noChangeArrowheads="1"/>
          </p:cNvSpPr>
          <p:nvPr>
            <p:ph type="sldNum" sz="quarter" idx="5"/>
          </p:nvPr>
        </p:nvSpPr>
        <p:spPr bwMode="auto">
          <a:xfrm>
            <a:off x="4023836" y="9720263"/>
            <a:ext cx="3078639" cy="512762"/>
          </a:xfrm>
          <a:prstGeom prst="rect">
            <a:avLst/>
          </a:prstGeom>
          <a:noFill/>
          <a:ln>
            <a:noFill/>
          </a:ln>
          <a:effectLst/>
        </p:spPr>
        <p:txBody>
          <a:bodyPr vert="horz" wrap="square" lIns="94629" tIns="47314" rIns="94629" bIns="47314" numCol="1" anchor="b" anchorCtr="0" compatLnSpc="1">
            <a:prstTxWarp prst="textNoShape">
              <a:avLst/>
            </a:prstTxWarp>
          </a:bodyPr>
          <a:lstStyle>
            <a:lvl1pPr algn="r" defTabSz="946150" eaLnBrk="1" hangingPunct="1">
              <a:defRPr sz="1200">
                <a:ea typeface="ＭＳ Ｐゴシック" panose="020B0600070205080204" pitchFamily="50" charset="-128"/>
              </a:defRPr>
            </a:lvl1pPr>
          </a:lstStyle>
          <a:p>
            <a:pPr>
              <a:defRPr/>
            </a:pPr>
            <a:fld id="{73A08160-57E5-4923-A031-55B03B642639}"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皆さん、こんにちは。　このコロナ禍いかがお過ごしでらっしゃいますでしょうか。</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Ｃプランナーズ　川口でございます。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最初に少し私の自己紹介をさせていただきます。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わたくしは２８歳から現在６８になるまで４０年間コネクタに関わってまいりました。</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最初に</a:t>
            </a:r>
            <a:r>
              <a:rPr kumimoji="1" lang="en-US" altLang="ja-JP" dirty="0">
                <a:latin typeface="Meiryo UI" panose="020B0604030504040204" pitchFamily="50" charset="-128"/>
                <a:ea typeface="Meiryo UI" panose="020B0604030504040204" pitchFamily="50" charset="-128"/>
              </a:rPr>
              <a:t>TYCO ELECTRONICS</a:t>
            </a:r>
            <a:r>
              <a:rPr kumimoji="1" lang="ja-JP" altLang="en-US" dirty="0">
                <a:latin typeface="Meiryo UI" panose="020B0604030504040204" pitchFamily="50" charset="-128"/>
                <a:ea typeface="Meiryo UI" panose="020B0604030504040204" pitchFamily="50" charset="-128"/>
              </a:rPr>
              <a:t>に入社し、コネクタ漬けになったわけであります。</a:t>
            </a:r>
            <a:endParaRPr kumimoji="1"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１９年間</a:t>
            </a:r>
            <a:r>
              <a:rPr kumimoji="1" lang="en-US" altLang="ja-JP" dirty="0">
                <a:latin typeface="Meiryo UI" panose="020B0604030504040204" pitchFamily="50" charset="-128"/>
                <a:ea typeface="Meiryo UI" panose="020B0604030504040204" pitchFamily="50" charset="-128"/>
              </a:rPr>
              <a:t>TYCO</a:t>
            </a:r>
            <a:r>
              <a:rPr kumimoji="1" lang="ja-JP" altLang="en-US" dirty="0">
                <a:latin typeface="Meiryo UI" panose="020B0604030504040204" pitchFamily="50" charset="-128"/>
                <a:ea typeface="Meiryo UI" panose="020B0604030504040204" pitchFamily="50" charset="-128"/>
              </a:rPr>
              <a:t>に在籍し、その後は</a:t>
            </a:r>
            <a:r>
              <a:rPr lang="en-US" altLang="ja-JP" dirty="0">
                <a:latin typeface="Meiryo UI" panose="020B0604030504040204" pitchFamily="50" charset="-128"/>
                <a:ea typeface="Meiryo UI" panose="020B0604030504040204" pitchFamily="50" charset="-128"/>
              </a:rPr>
              <a:t>FCI</a:t>
            </a: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Japan</a:t>
            </a:r>
            <a:r>
              <a:rPr lang="ja-JP" altLang="en-US" dirty="0">
                <a:latin typeface="Meiryo UI" panose="020B0604030504040204" pitchFamily="50" charset="-128"/>
                <a:ea typeface="Meiryo UI" panose="020B0604030504040204" pitchFamily="50" charset="-128"/>
              </a:rPr>
              <a:t>、日本モレックス、</a:t>
            </a:r>
            <a:r>
              <a:rPr lang="en-US" altLang="ja-JP" dirty="0" err="1">
                <a:latin typeface="Meiryo UI" panose="020B0604030504040204" pitchFamily="50" charset="-128"/>
                <a:ea typeface="Meiryo UI" panose="020B0604030504040204" pitchFamily="50" charset="-128"/>
              </a:rPr>
              <a:t>Kostal</a:t>
            </a:r>
            <a:r>
              <a:rPr lang="en-US" altLang="ja-JP" dirty="0">
                <a:latin typeface="Meiryo UI" panose="020B0604030504040204" pitchFamily="50" charset="-128"/>
                <a:ea typeface="Meiryo UI" panose="020B0604030504040204" pitchFamily="50" charset="-128"/>
              </a:rPr>
              <a:t> Japan</a:t>
            </a:r>
            <a:r>
              <a:rPr lang="ja-JP" altLang="en-US" dirty="0">
                <a:latin typeface="Meiryo UI" panose="020B0604030504040204" pitchFamily="50" charset="-128"/>
                <a:ea typeface="Meiryo UI" panose="020B0604030504040204" pitchFamily="50" charset="-128"/>
              </a:rPr>
              <a:t>から</a:t>
            </a:r>
            <a:endParaRPr lang="en-US" altLang="ja-JP" dirty="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2012</a:t>
            </a:r>
            <a:r>
              <a:rPr lang="ja-JP" altLang="en-US" dirty="0">
                <a:latin typeface="Meiryo UI" panose="020B0604030504040204" pitchFamily="50" charset="-128"/>
                <a:ea typeface="Meiryo UI" panose="020B0604030504040204" pitchFamily="50" charset="-128"/>
              </a:rPr>
              <a:t>年より韓国の</a:t>
            </a:r>
            <a:r>
              <a:rPr lang="en-US" altLang="ja-JP" dirty="0">
                <a:latin typeface="Meiryo UI" panose="020B0604030504040204" pitchFamily="50" charset="-128"/>
                <a:ea typeface="Meiryo UI" panose="020B0604030504040204" pitchFamily="50" charset="-128"/>
              </a:rPr>
              <a:t>Tier1</a:t>
            </a:r>
            <a:r>
              <a:rPr lang="ja-JP" altLang="en-US" dirty="0">
                <a:latin typeface="Meiryo UI" panose="020B0604030504040204" pitchFamily="50" charset="-128"/>
                <a:ea typeface="Meiryo UI" panose="020B0604030504040204" pitchFamily="50" charset="-128"/>
              </a:rPr>
              <a:t>サプライヤー　</a:t>
            </a:r>
            <a:r>
              <a:rPr lang="en-US" altLang="ja-JP" dirty="0">
                <a:latin typeface="Meiryo UI" panose="020B0604030504040204" pitchFamily="50" charset="-128"/>
                <a:ea typeface="Meiryo UI" panose="020B0604030504040204" pitchFamily="50" charset="-128"/>
              </a:rPr>
              <a:t>YURA CORPORATION</a:t>
            </a:r>
            <a:r>
              <a:rPr lang="ja-JP" altLang="en-US" dirty="0">
                <a:latin typeface="Meiryo UI" panose="020B0604030504040204" pitchFamily="50" charset="-128"/>
                <a:ea typeface="Meiryo UI" panose="020B0604030504040204" pitchFamily="50" charset="-128"/>
              </a:rPr>
              <a:t>に６年間勤務し</a:t>
            </a:r>
            <a:endParaRPr lang="en-US" altLang="ja-JP" dirty="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2018</a:t>
            </a:r>
            <a:r>
              <a:rPr lang="ja-JP" altLang="en-US" dirty="0">
                <a:latin typeface="Meiryo UI" panose="020B0604030504040204" pitchFamily="50" charset="-128"/>
                <a:ea typeface="Meiryo UI" panose="020B0604030504040204" pitchFamily="50" charset="-128"/>
              </a:rPr>
              <a:t>年から現在のＣプランナーズを設立し、自身のキャリア、スキルを後世に</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残すべく技術コンサルタントとして現在まで１８社の技術支援をしております。</a:t>
            </a:r>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さて、この「コネクタ塾」ですが、</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合宿してスパルタ形式で学習するような塾ではありません。</a:t>
            </a:r>
            <a:r>
              <a:rPr lang="en-US" altLang="ja-JP" dirty="0"/>
              <a:t> </a:t>
            </a:r>
          </a:p>
          <a:p>
            <a:r>
              <a:rPr kumimoji="1" lang="ja-JP" altLang="en-US" dirty="0">
                <a:latin typeface="Meiryo UI" panose="020B0604030504040204" pitchFamily="50" charset="-128"/>
                <a:ea typeface="Meiryo UI" panose="020B0604030504040204" pitchFamily="50" charset="-128"/>
              </a:rPr>
              <a:t>コネクタの基本構造は端子とハウジングという単純な組み合わせではありますが</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材料力学、めっき、プレス成形技術、樹脂成形技術、材料技術、組立技術など</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多岐に渡る知見が必要です。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それらの技術を系統別に教育するのが「コネクタ塾」でございます。</a:t>
            </a:r>
            <a:endParaRPr kumimoji="1" lang="en-US" altLang="ja-JP"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a:t>
            </a:fld>
            <a:endParaRPr lang="en-US" altLang="ja-JP"/>
          </a:p>
        </p:txBody>
      </p:sp>
    </p:spTree>
    <p:extLst>
      <p:ext uri="{BB962C8B-B14F-4D97-AF65-F5344CB8AC3E}">
        <p14:creationId xmlns:p14="http://schemas.microsoft.com/office/powerpoint/2010/main" val="3872261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10</a:t>
            </a:fld>
            <a:endParaRPr lang="en-US" altLang="ja-JP"/>
          </a:p>
        </p:txBody>
      </p:sp>
    </p:spTree>
    <p:extLst>
      <p:ext uri="{BB962C8B-B14F-4D97-AF65-F5344CB8AC3E}">
        <p14:creationId xmlns:p14="http://schemas.microsoft.com/office/powerpoint/2010/main" val="419106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コネクタ塾と他の教育方法の比較ですが</a:t>
            </a:r>
            <a:endParaRPr kumimoji="1" lang="en-US" altLang="ja-JP" dirty="0"/>
          </a:p>
          <a:p>
            <a:r>
              <a:rPr kumimoji="1" lang="ja-JP" altLang="en-US" dirty="0"/>
              <a:t>まず外部セミナーではコネクタに特化したセミナーはありません。</a:t>
            </a:r>
            <a:endParaRPr kumimoji="1" lang="en-US" altLang="ja-JP" dirty="0"/>
          </a:p>
          <a:p>
            <a:endParaRPr lang="en-US" altLang="ja-JP" dirty="0"/>
          </a:p>
          <a:p>
            <a:r>
              <a:rPr kumimoji="1" lang="ja-JP" altLang="en-US" dirty="0"/>
              <a:t>社内集合研修も</a:t>
            </a:r>
            <a:r>
              <a:rPr kumimoji="1" lang="en-US" altLang="ja-JP" dirty="0"/>
              <a:t>OJT</a:t>
            </a:r>
            <a:r>
              <a:rPr kumimoji="1" lang="ja-JP" altLang="en-US" dirty="0"/>
              <a:t>もありますが社員による教育になりますので</a:t>
            </a:r>
            <a:endParaRPr kumimoji="1" lang="en-US" altLang="ja-JP" dirty="0"/>
          </a:p>
          <a:p>
            <a:r>
              <a:rPr kumimoji="1" lang="ja-JP" altLang="en-US" dirty="0"/>
              <a:t>その社員の業務を犠牲にしなければなりません。</a:t>
            </a:r>
            <a:endParaRPr kumimoji="1" lang="en-US" altLang="ja-JP" dirty="0"/>
          </a:p>
          <a:p>
            <a:r>
              <a:rPr kumimoji="1" lang="ja-JP" altLang="en-US" dirty="0"/>
              <a:t>また社内の会議室などを占有し、まる一日新入社員を缶詰にして</a:t>
            </a:r>
            <a:endParaRPr kumimoji="1" lang="en-US" altLang="ja-JP" dirty="0"/>
          </a:p>
          <a:p>
            <a:r>
              <a:rPr kumimoji="1" lang="ja-JP" altLang="en-US" dirty="0"/>
              <a:t>１週間、２週間の講習は講師も聞く側も集中力が続きません。</a:t>
            </a:r>
            <a:endParaRPr kumimoji="1" lang="en-US" altLang="ja-JP" dirty="0"/>
          </a:p>
          <a:p>
            <a:endParaRPr lang="en-US" altLang="ja-JP" dirty="0"/>
          </a:p>
          <a:p>
            <a:r>
              <a:rPr kumimoji="1" lang="ja-JP" altLang="en-US" dirty="0"/>
              <a:t>コネクタ塾は基本的にウェビナーで講習資料にはナレーション入り説明が</a:t>
            </a:r>
            <a:endParaRPr kumimoji="1" lang="en-US" altLang="ja-JP" dirty="0"/>
          </a:p>
          <a:p>
            <a:r>
              <a:rPr kumimoji="1" lang="ja-JP" altLang="en-US" dirty="0"/>
              <a:t>入っているので何度も見直すことが出来ます。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11</a:t>
            </a:fld>
            <a:endParaRPr lang="en-US" altLang="ja-JP"/>
          </a:p>
        </p:txBody>
      </p:sp>
    </p:spTree>
    <p:extLst>
      <p:ext uri="{BB962C8B-B14F-4D97-AF65-F5344CB8AC3E}">
        <p14:creationId xmlns:p14="http://schemas.microsoft.com/office/powerpoint/2010/main" val="141729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「塾」ですので受講者の理解度チェックのための効果測定（試験問題）にも</a:t>
            </a:r>
            <a:endParaRPr kumimoji="1" lang="en-US" altLang="ja-JP" dirty="0"/>
          </a:p>
          <a:p>
            <a:r>
              <a:rPr kumimoji="1" lang="ja-JP" altLang="en-US" dirty="0"/>
              <a:t>しっかり対応しております。</a:t>
            </a:r>
            <a:endParaRPr kumimoji="1" lang="en-US" altLang="ja-JP" dirty="0"/>
          </a:p>
          <a:p>
            <a:endParaRPr lang="en-US" altLang="ja-JP" dirty="0"/>
          </a:p>
          <a:p>
            <a:r>
              <a:rPr kumimoji="1" lang="ja-JP" altLang="en-US" dirty="0"/>
              <a:t>効果測定結果は当然ながらメーカーの管理者、ご本人に情報共有し</a:t>
            </a:r>
            <a:endParaRPr kumimoji="1" lang="en-US" altLang="ja-JP" dirty="0"/>
          </a:p>
          <a:p>
            <a:r>
              <a:rPr kumimoji="1" lang="ja-JP" altLang="en-US" dirty="0"/>
              <a:t>開示いたします。</a:t>
            </a:r>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12</a:t>
            </a:fld>
            <a:endParaRPr lang="en-US" altLang="ja-JP"/>
          </a:p>
        </p:txBody>
      </p:sp>
    </p:spTree>
    <p:extLst>
      <p:ext uri="{BB962C8B-B14F-4D97-AF65-F5344CB8AC3E}">
        <p14:creationId xmlns:p14="http://schemas.microsoft.com/office/powerpoint/2010/main" val="1244432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13</a:t>
            </a:fld>
            <a:endParaRPr lang="en-US" altLang="ja-JP"/>
          </a:p>
        </p:txBody>
      </p:sp>
    </p:spTree>
    <p:extLst>
      <p:ext uri="{BB962C8B-B14F-4D97-AF65-F5344CB8AC3E}">
        <p14:creationId xmlns:p14="http://schemas.microsoft.com/office/powerpoint/2010/main" val="30057221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14</a:t>
            </a:fld>
            <a:endParaRPr lang="en-US" altLang="ja-JP"/>
          </a:p>
        </p:txBody>
      </p:sp>
    </p:spTree>
    <p:extLst>
      <p:ext uri="{BB962C8B-B14F-4D97-AF65-F5344CB8AC3E}">
        <p14:creationId xmlns:p14="http://schemas.microsoft.com/office/powerpoint/2010/main" val="1934894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このコネクタ塾のサービスはコネクターメーカーやコネクタを使用するメーカーの</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新入社員、中途採用社員を始め</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コネクターメーカーを目指す専門学校、短期大学、４年生大学の生徒にも</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就職に有利な技術サービスになります。</a:t>
            </a:r>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2</a:t>
            </a:fld>
            <a:endParaRPr lang="en-US" altLang="ja-JP"/>
          </a:p>
        </p:txBody>
      </p:sp>
    </p:spTree>
    <p:extLst>
      <p:ext uri="{BB962C8B-B14F-4D97-AF65-F5344CB8AC3E}">
        <p14:creationId xmlns:p14="http://schemas.microsoft.com/office/powerpoint/2010/main" val="2765132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使用する教育資料は既に１６社で１００回以上、対面講習やウェビナーでご紹介し</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高評価を頂戴しております。</a:t>
            </a:r>
            <a:endParaRPr kumimoji="1"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教育資料は常に最新の情報、技術を盛り込みアップデートしております。</a:t>
            </a:r>
            <a:endParaRPr kumimoji="1"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この社員教育や生徒の育成はどの企業、教育機関でもリソースの課題があり</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今後、更に必要なサービスになるものと思われます。</a:t>
            </a:r>
            <a:endParaRPr kumimoji="1"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特にコネクターに特化した教育資料、教育講師を準備できている企業は少なく</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弊社は必ずやお役に立てるものと確信いたします。</a:t>
            </a:r>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3</a:t>
            </a:fld>
            <a:endParaRPr lang="en-US" altLang="ja-JP"/>
          </a:p>
        </p:txBody>
      </p:sp>
    </p:spTree>
    <p:extLst>
      <p:ext uri="{BB962C8B-B14F-4D97-AF65-F5344CB8AC3E}">
        <p14:creationId xmlns:p14="http://schemas.microsoft.com/office/powerpoint/2010/main" val="4291497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4</a:t>
            </a:fld>
            <a:endParaRPr lang="en-US" altLang="ja-JP"/>
          </a:p>
        </p:txBody>
      </p:sp>
    </p:spTree>
    <p:extLst>
      <p:ext uri="{BB962C8B-B14F-4D97-AF65-F5344CB8AC3E}">
        <p14:creationId xmlns:p14="http://schemas.microsoft.com/office/powerpoint/2010/main" val="673303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これが実際のカリキュラムですが</a:t>
            </a:r>
            <a:endParaRPr kumimoji="1" lang="en-US" altLang="ja-JP" dirty="0"/>
          </a:p>
          <a:p>
            <a:r>
              <a:rPr kumimoji="1" lang="ja-JP" altLang="en-US" dirty="0"/>
              <a:t>まず接触理論、接続技術からスタートし</a:t>
            </a:r>
            <a:endParaRPr kumimoji="1" lang="en-US" altLang="ja-JP" dirty="0"/>
          </a:p>
          <a:p>
            <a:r>
              <a:rPr kumimoji="1" lang="ja-JP" altLang="en-US" dirty="0"/>
              <a:t>コネクタ製造技術、品質管理を学び</a:t>
            </a:r>
            <a:endParaRPr kumimoji="1" lang="en-US" altLang="ja-JP" dirty="0"/>
          </a:p>
          <a:p>
            <a:r>
              <a:rPr kumimoji="1" lang="ja-JP" altLang="en-US" dirty="0"/>
              <a:t>部品技術において具体的なコネクタ設計の為の知見を身につけます。</a:t>
            </a:r>
            <a:endParaRPr kumimoji="1" lang="en-US" altLang="ja-JP" dirty="0"/>
          </a:p>
          <a:p>
            <a:r>
              <a:rPr kumimoji="1" lang="ja-JP" altLang="en-US" dirty="0"/>
              <a:t>最後にコネクタを使ったワイヤーハーネス技術、基板</a:t>
            </a:r>
            <a:r>
              <a:rPr kumimoji="1" lang="en-US" altLang="ja-JP" dirty="0"/>
              <a:t>Assy</a:t>
            </a:r>
            <a:r>
              <a:rPr kumimoji="1" lang="ja-JP" altLang="en-US" dirty="0"/>
              <a:t>技術により</a:t>
            </a:r>
            <a:endParaRPr kumimoji="1" lang="en-US" altLang="ja-JP" dirty="0"/>
          </a:p>
          <a:p>
            <a:r>
              <a:rPr kumimoji="1" lang="ja-JP" altLang="en-US" dirty="0"/>
              <a:t>応用力を培うことが出来ます。</a:t>
            </a:r>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5</a:t>
            </a:fld>
            <a:endParaRPr lang="en-US" altLang="ja-JP"/>
          </a:p>
        </p:txBody>
      </p:sp>
    </p:spTree>
    <p:extLst>
      <p:ext uri="{BB962C8B-B14F-4D97-AF65-F5344CB8AC3E}">
        <p14:creationId xmlns:p14="http://schemas.microsoft.com/office/powerpoint/2010/main" val="1353945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6</a:t>
            </a:fld>
            <a:endParaRPr lang="en-US" altLang="ja-JP"/>
          </a:p>
        </p:txBody>
      </p:sp>
    </p:spTree>
    <p:extLst>
      <p:ext uri="{BB962C8B-B14F-4D97-AF65-F5344CB8AC3E}">
        <p14:creationId xmlns:p14="http://schemas.microsoft.com/office/powerpoint/2010/main" val="79712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7</a:t>
            </a:fld>
            <a:endParaRPr lang="en-US" altLang="ja-JP"/>
          </a:p>
        </p:txBody>
      </p:sp>
    </p:spTree>
    <p:extLst>
      <p:ext uri="{BB962C8B-B14F-4D97-AF65-F5344CB8AC3E}">
        <p14:creationId xmlns:p14="http://schemas.microsoft.com/office/powerpoint/2010/main" val="3604890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8</a:t>
            </a:fld>
            <a:endParaRPr lang="en-US" altLang="ja-JP"/>
          </a:p>
        </p:txBody>
      </p:sp>
    </p:spTree>
    <p:extLst>
      <p:ext uri="{BB962C8B-B14F-4D97-AF65-F5344CB8AC3E}">
        <p14:creationId xmlns:p14="http://schemas.microsoft.com/office/powerpoint/2010/main" val="3076529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カリキュラムは分野別に講座パックになっており</a:t>
            </a:r>
            <a:endParaRPr kumimoji="1" lang="en-US" altLang="ja-JP" dirty="0"/>
          </a:p>
          <a:p>
            <a:r>
              <a:rPr kumimoji="1" lang="ja-JP" altLang="en-US" dirty="0"/>
              <a:t>コネクタメーカーに合ったフレキシブルに必要な分野だけの修得も可能になっております。</a:t>
            </a:r>
            <a:endParaRPr kumimoji="1" lang="en-US" altLang="ja-JP" dirty="0"/>
          </a:p>
          <a:p>
            <a:endParaRPr lang="en-US" altLang="ja-JP" dirty="0"/>
          </a:p>
          <a:p>
            <a:r>
              <a:rPr kumimoji="1" lang="ja-JP" altLang="en-US" dirty="0"/>
              <a:t>基本だけで良いメーカーやコネクタに関わる製造技術だけが必要なメーカー</a:t>
            </a:r>
            <a:endParaRPr kumimoji="1" lang="en-US" altLang="ja-JP" dirty="0"/>
          </a:p>
          <a:p>
            <a:r>
              <a:rPr kumimoji="1" lang="ja-JP" altLang="en-US" dirty="0"/>
              <a:t>コネクタ品質を強化したいメーカーなどに対応いたします。</a:t>
            </a:r>
          </a:p>
        </p:txBody>
      </p:sp>
      <p:sp>
        <p:nvSpPr>
          <p:cNvPr id="4" name="スライド番号プレースホルダー 3"/>
          <p:cNvSpPr>
            <a:spLocks noGrp="1"/>
          </p:cNvSpPr>
          <p:nvPr>
            <p:ph type="sldNum" sz="quarter" idx="5"/>
          </p:nvPr>
        </p:nvSpPr>
        <p:spPr/>
        <p:txBody>
          <a:bodyPr/>
          <a:lstStyle/>
          <a:p>
            <a:pPr>
              <a:defRPr/>
            </a:pPr>
            <a:fld id="{73A08160-57E5-4923-A031-55B03B642639}" type="slidenum">
              <a:rPr lang="en-US" altLang="ja-JP" smtClean="0"/>
              <a:pPr>
                <a:defRPr/>
              </a:pPr>
              <a:t>9</a:t>
            </a:fld>
            <a:endParaRPr lang="en-US" altLang="ja-JP"/>
          </a:p>
        </p:txBody>
      </p:sp>
    </p:spTree>
    <p:extLst>
      <p:ext uri="{BB962C8B-B14F-4D97-AF65-F5344CB8AC3E}">
        <p14:creationId xmlns:p14="http://schemas.microsoft.com/office/powerpoint/2010/main" val="1613519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325773" y="6117336"/>
            <a:ext cx="857473" cy="365125"/>
          </a:xfrm>
        </p:spPr>
        <p:txBody>
          <a:bodyPr/>
          <a:lstStyle/>
          <a:p>
            <a:pPr>
              <a:defRPr/>
            </a:pPr>
            <a:endParaRPr lang="en-US" altLang="ja-JP"/>
          </a:p>
        </p:txBody>
      </p:sp>
      <p:sp>
        <p:nvSpPr>
          <p:cNvPr id="5" name="Footer Placeholder 4"/>
          <p:cNvSpPr>
            <a:spLocks noGrp="1"/>
          </p:cNvSpPr>
          <p:nvPr>
            <p:ph type="ftr" sz="quarter" idx="11"/>
          </p:nvPr>
        </p:nvSpPr>
        <p:spPr>
          <a:xfrm>
            <a:off x="3623733" y="6117336"/>
            <a:ext cx="3609438" cy="365125"/>
          </a:xfrm>
        </p:spPr>
        <p:txBody>
          <a:bodyPr/>
          <a:lstStyle/>
          <a:p>
            <a:pPr>
              <a:defRPr/>
            </a:pPr>
            <a:r>
              <a:rPr lang="en-US" altLang="ja-JP"/>
              <a:t>Copy rights C Planners</a:t>
            </a:r>
          </a:p>
        </p:txBody>
      </p:sp>
      <p:sp>
        <p:nvSpPr>
          <p:cNvPr id="6" name="Slide Number Placeholder 5"/>
          <p:cNvSpPr>
            <a:spLocks noGrp="1"/>
          </p:cNvSpPr>
          <p:nvPr>
            <p:ph type="sldNum" sz="quarter" idx="12"/>
          </p:nvPr>
        </p:nvSpPr>
        <p:spPr>
          <a:xfrm>
            <a:off x="8275320" y="6117336"/>
            <a:ext cx="411480" cy="365125"/>
          </a:xfrm>
        </p:spPr>
        <p:txBody>
          <a:bodyPr/>
          <a:lstStyle/>
          <a:p>
            <a:pPr>
              <a:defRPr/>
            </a:pPr>
            <a:fld id="{7BF2A23A-C5D3-426E-A60A-F0244B13ABE9}" type="slidenum">
              <a:rPr lang="en-US" altLang="ja-JP" smtClean="0"/>
              <a:pPr>
                <a:defRPr/>
              </a:pPr>
              <a:t>‹#›</a:t>
            </a:fld>
            <a:endParaRPr lang="en-US" altLang="ja-JP"/>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3701440648"/>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r>
              <a:rPr lang="en-US" altLang="ja-JP"/>
              <a:t>Copy rights C Planners</a:t>
            </a:r>
          </a:p>
        </p:txBody>
      </p:sp>
      <p:sp>
        <p:nvSpPr>
          <p:cNvPr id="7" name="Slide Number Placeholder 6"/>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376208397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15934424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400081521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59515280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362084274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363177782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r>
              <a:rPr lang="en-US" altLang="ja-JP"/>
              <a:t>Copy rights C Planners</a:t>
            </a:r>
          </a:p>
        </p:txBody>
      </p:sp>
      <p:sp>
        <p:nvSpPr>
          <p:cNvPr id="6" name="Slide Number Placeholder 5"/>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94680055"/>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77B86857-1A03-49FB-8189-E7FF48F954B6}" type="slidenum">
              <a:rPr lang="en-US" altLang="ja-JP" smtClean="0"/>
              <a:pPr>
                <a:defRPr/>
              </a:pPr>
              <a:t>‹#›</a:t>
            </a:fld>
            <a:endParaRPr lang="en-US" altLang="ja-JP"/>
          </a:p>
        </p:txBody>
      </p:sp>
    </p:spTree>
    <p:extLst>
      <p:ext uri="{BB962C8B-B14F-4D97-AF65-F5344CB8AC3E}">
        <p14:creationId xmlns:p14="http://schemas.microsoft.com/office/powerpoint/2010/main" val="327977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7344329" y="6108173"/>
            <a:ext cx="857473" cy="365125"/>
          </a:xfrm>
        </p:spPr>
        <p:txBody>
          <a:bodyPr/>
          <a:lstStyle/>
          <a:p>
            <a:pPr>
              <a:defRPr/>
            </a:pPr>
            <a:endParaRPr lang="en-US" altLang="ja-JP"/>
          </a:p>
        </p:txBody>
      </p:sp>
      <p:sp>
        <p:nvSpPr>
          <p:cNvPr id="5" name="Footer Placeholder 4"/>
          <p:cNvSpPr>
            <a:spLocks noGrp="1"/>
          </p:cNvSpPr>
          <p:nvPr>
            <p:ph type="ftr" sz="quarter" idx="11"/>
          </p:nvPr>
        </p:nvSpPr>
        <p:spPr>
          <a:xfrm>
            <a:off x="1972647" y="6108173"/>
            <a:ext cx="5314517" cy="365125"/>
          </a:xfrm>
        </p:spPr>
        <p:txBody>
          <a:bodyPr/>
          <a:lstStyle/>
          <a:p>
            <a:pPr>
              <a:defRPr/>
            </a:pPr>
            <a:endParaRPr lang="en-US" altLang="ja-JP"/>
          </a:p>
        </p:txBody>
      </p:sp>
      <p:sp>
        <p:nvSpPr>
          <p:cNvPr id="6" name="Slide Number Placeholder 5"/>
          <p:cNvSpPr>
            <a:spLocks noGrp="1"/>
          </p:cNvSpPr>
          <p:nvPr>
            <p:ph type="sldNum" sz="quarter" idx="12"/>
          </p:nvPr>
        </p:nvSpPr>
        <p:spPr>
          <a:xfrm>
            <a:off x="8258967" y="6108173"/>
            <a:ext cx="427833" cy="365125"/>
          </a:xfrm>
        </p:spPr>
        <p:txBody>
          <a:bodyPr/>
          <a:lstStyle/>
          <a:p>
            <a:pPr>
              <a:defRPr/>
            </a:pPr>
            <a:fld id="{42DD3001-3363-44C4-A3D2-A2F7EFD3052C}" type="slidenum">
              <a:rPr lang="en-US" altLang="ja-JP" smtClean="0"/>
              <a:pPr>
                <a:defRPr/>
              </a:pPr>
              <a:t>‹#›</a:t>
            </a:fld>
            <a:endParaRPr lang="en-US" altLang="ja-JP"/>
          </a:p>
        </p:txBody>
      </p:sp>
    </p:spTree>
    <p:extLst>
      <p:ext uri="{BB962C8B-B14F-4D97-AF65-F5344CB8AC3E}">
        <p14:creationId xmlns:p14="http://schemas.microsoft.com/office/powerpoint/2010/main" val="3404941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a:xfrm>
            <a:off x="8273317" y="6116070"/>
            <a:ext cx="413483" cy="365125"/>
          </a:xfrm>
        </p:spPr>
        <p:txBody>
          <a:bodyPr/>
          <a:lstStyle/>
          <a:p>
            <a:pPr>
              <a:defRPr/>
            </a:pPr>
            <a:fld id="{4840EEFC-A924-43C8-A3E0-4419F374459B}" type="slidenum">
              <a:rPr lang="en-US" altLang="ja-JP" smtClean="0"/>
              <a:pPr>
                <a:defRPr/>
              </a:pPr>
              <a:t>‹#›</a:t>
            </a:fld>
            <a:endParaRPr lang="en-US" altLang="ja-JP"/>
          </a:p>
        </p:txBody>
      </p:sp>
    </p:spTree>
    <p:extLst>
      <p:ext uri="{BB962C8B-B14F-4D97-AF65-F5344CB8AC3E}">
        <p14:creationId xmlns:p14="http://schemas.microsoft.com/office/powerpoint/2010/main" val="1782279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BD802FB0-A506-4B12-9CBD-C2F6C32B74D3}" type="slidenum">
              <a:rPr lang="en-US" altLang="ja-JP" smtClean="0"/>
              <a:pPr>
                <a:defRPr/>
              </a:pPr>
              <a:t>‹#›</a:t>
            </a:fld>
            <a:endParaRPr lang="en-US" altLang="ja-JP"/>
          </a:p>
        </p:txBody>
      </p:sp>
    </p:spTree>
    <p:extLst>
      <p:ext uri="{BB962C8B-B14F-4D97-AF65-F5344CB8AC3E}">
        <p14:creationId xmlns:p14="http://schemas.microsoft.com/office/powerpoint/2010/main" val="1479467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997027B9-269B-418F-86FD-1B187F0DEC09}" type="slidenum">
              <a:rPr lang="en-US" altLang="ja-JP" smtClean="0"/>
              <a:pPr>
                <a:defRPr/>
              </a:pPr>
              <a:t>‹#›</a:t>
            </a:fld>
            <a:endParaRPr lang="en-US" altLang="ja-JP"/>
          </a:p>
        </p:txBody>
      </p:sp>
    </p:spTree>
    <p:extLst>
      <p:ext uri="{BB962C8B-B14F-4D97-AF65-F5344CB8AC3E}">
        <p14:creationId xmlns:p14="http://schemas.microsoft.com/office/powerpoint/2010/main" val="2811127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B6349796-5046-4FED-A7BF-9B288531C1DA}" type="slidenum">
              <a:rPr lang="en-US" altLang="ja-JP" smtClean="0"/>
              <a:pPr>
                <a:defRPr/>
              </a:pPr>
              <a:t>‹#›</a:t>
            </a:fld>
            <a:endParaRPr lang="en-US" altLang="ja-JP"/>
          </a:p>
        </p:txBody>
      </p:sp>
    </p:spTree>
    <p:extLst>
      <p:ext uri="{BB962C8B-B14F-4D97-AF65-F5344CB8AC3E}">
        <p14:creationId xmlns:p14="http://schemas.microsoft.com/office/powerpoint/2010/main" val="1420237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6F0A46EB-326B-4190-B519-3F8FB6336F2F}" type="slidenum">
              <a:rPr lang="en-US" altLang="ja-JP" smtClean="0"/>
              <a:pPr>
                <a:defRPr/>
              </a:pPr>
              <a:t>‹#›</a:t>
            </a:fld>
            <a:endParaRPr lang="en-US" altLang="ja-JP"/>
          </a:p>
        </p:txBody>
      </p:sp>
    </p:spTree>
    <p:extLst>
      <p:ext uri="{BB962C8B-B14F-4D97-AF65-F5344CB8AC3E}">
        <p14:creationId xmlns:p14="http://schemas.microsoft.com/office/powerpoint/2010/main" val="2199414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r>
              <a:rPr lang="en-US" altLang="ja-JP"/>
              <a:t>Copy rights C Planners</a:t>
            </a:r>
          </a:p>
        </p:txBody>
      </p:sp>
      <p:sp>
        <p:nvSpPr>
          <p:cNvPr id="7" name="Slide Number Placeholder 6"/>
          <p:cNvSpPr>
            <a:spLocks noGrp="1"/>
          </p:cNvSpPr>
          <p:nvPr>
            <p:ph type="sldNum" sz="quarter" idx="12"/>
          </p:nvPr>
        </p:nvSpPr>
        <p:spPr/>
        <p:txBody>
          <a:bodyPr/>
          <a:lstStyle/>
          <a:p>
            <a:pPr>
              <a:defRPr/>
            </a:pPr>
            <a:fld id="{077B3321-69C5-45AC-B328-A26F89383377}" type="slidenum">
              <a:rPr lang="en-US" altLang="ja-JP" smtClean="0"/>
              <a:pPr>
                <a:defRPr/>
              </a:pPr>
              <a:t>‹#›</a:t>
            </a:fld>
            <a:endParaRPr lang="en-US" altLang="ja-JP"/>
          </a:p>
        </p:txBody>
      </p:sp>
    </p:spTree>
    <p:extLst>
      <p:ext uri="{BB962C8B-B14F-4D97-AF65-F5344CB8AC3E}">
        <p14:creationId xmlns:p14="http://schemas.microsoft.com/office/powerpoint/2010/main" val="228031482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ja-JP" altLang="en-US"/>
              <a:t>マスター タイトルの書式設定</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843906A7-8E91-49FE-A761-E915CDE1DE21}" type="slidenum">
              <a:rPr lang="en-US" altLang="ja-JP" smtClean="0"/>
              <a:pPr>
                <a:defRPr/>
              </a:pPr>
              <a:t>‹#›</a:t>
            </a:fld>
            <a:endParaRPr lang="en-US" altLang="ja-JP"/>
          </a:p>
        </p:txBody>
      </p:sp>
    </p:spTree>
    <p:extLst>
      <p:ext uri="{BB962C8B-B14F-4D97-AF65-F5344CB8AC3E}">
        <p14:creationId xmlns:p14="http://schemas.microsoft.com/office/powerpoint/2010/main" val="2505152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endParaRPr lang="en-US" altLang="ja-JP"/>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r>
              <a:rPr lang="en-US" altLang="ja-JP"/>
              <a:t>Copy rights C Planners</a:t>
            </a: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077B3321-69C5-45AC-B328-A26F89383377}" type="slidenum">
              <a:rPr lang="en-US" altLang="ja-JP" smtClean="0"/>
              <a:pPr>
                <a:defRPr/>
              </a:pPr>
              <a:t>‹#›</a:t>
            </a:fld>
            <a:endParaRPr lang="en-US" altLang="ja-JP"/>
          </a:p>
        </p:txBody>
      </p:sp>
      <p:sp>
        <p:nvSpPr>
          <p:cNvPr id="7" name="Rectangle 22">
            <a:extLst>
              <a:ext uri="{FF2B5EF4-FFF2-40B4-BE49-F238E27FC236}">
                <a16:creationId xmlns:a16="http://schemas.microsoft.com/office/drawing/2014/main" id="{B8B5509A-CA4F-CB04-D568-C53AF05A02CE}"/>
              </a:ext>
            </a:extLst>
          </p:cNvPr>
          <p:cNvSpPr>
            <a:spLocks noChangeArrowheads="1"/>
          </p:cNvSpPr>
          <p:nvPr userDrawn="1"/>
        </p:nvSpPr>
        <p:spPr bwMode="auto">
          <a:xfrm>
            <a:off x="7560830" y="56280"/>
            <a:ext cx="1205779" cy="246221"/>
          </a:xfrm>
          <a:prstGeom prst="rect">
            <a:avLst/>
          </a:prstGeom>
          <a:noFill/>
          <a:ln w="9525">
            <a:solidFill>
              <a:srgbClr val="FF0000"/>
            </a:solidFill>
            <a:miter lim="800000"/>
            <a:headEnd/>
            <a:tailEnd/>
          </a:ln>
          <a:effectLst/>
        </p:spPr>
        <p:txBody>
          <a:bodyPr wrap="none" anchor="ctr">
            <a:spAutoFit/>
          </a:bodyPr>
          <a:lstStyle>
            <a:lvl1pPr eaLnBrk="0" hangingPunct="0">
              <a:defRPr kumimoji="1" sz="1000">
                <a:solidFill>
                  <a:schemeClr val="tx1"/>
                </a:solidFill>
                <a:latin typeface="Arial" panose="020B0604020202020204" pitchFamily="34" charset="0"/>
                <a:ea typeface="HGP創英角ｺﾞｼｯｸUB" panose="020B0900000000000000" pitchFamily="50" charset="-128"/>
              </a:defRPr>
            </a:lvl1pPr>
            <a:lvl2pPr marL="742950" indent="-285750" eaLnBrk="0" hangingPunct="0">
              <a:defRPr kumimoji="1" sz="1000">
                <a:solidFill>
                  <a:schemeClr val="tx1"/>
                </a:solidFill>
                <a:latin typeface="Arial" panose="020B0604020202020204" pitchFamily="34" charset="0"/>
                <a:ea typeface="HGP創英角ｺﾞｼｯｸUB" panose="020B0900000000000000" pitchFamily="50" charset="-128"/>
              </a:defRPr>
            </a:lvl2pPr>
            <a:lvl3pPr marL="1143000" indent="-228600" eaLnBrk="0" hangingPunct="0">
              <a:defRPr kumimoji="1" sz="1000">
                <a:solidFill>
                  <a:schemeClr val="tx1"/>
                </a:solidFill>
                <a:latin typeface="Arial" panose="020B0604020202020204" pitchFamily="34" charset="0"/>
                <a:ea typeface="HGP創英角ｺﾞｼｯｸUB" panose="020B0900000000000000" pitchFamily="50" charset="-128"/>
              </a:defRPr>
            </a:lvl3pPr>
            <a:lvl4pPr marL="1600200" indent="-228600" eaLnBrk="0" hangingPunct="0">
              <a:defRPr kumimoji="1" sz="1000">
                <a:solidFill>
                  <a:schemeClr val="tx1"/>
                </a:solidFill>
                <a:latin typeface="Arial" panose="020B0604020202020204" pitchFamily="34" charset="0"/>
                <a:ea typeface="HGP創英角ｺﾞｼｯｸUB" panose="020B0900000000000000" pitchFamily="50" charset="-128"/>
              </a:defRPr>
            </a:lvl4pPr>
            <a:lvl5pPr marL="2057400" indent="-228600" eaLnBrk="0" hangingPunct="0">
              <a:defRPr kumimoji="1" sz="1000">
                <a:solidFill>
                  <a:schemeClr val="tx1"/>
                </a:solidFill>
                <a:latin typeface="Arial" panose="020B0604020202020204" pitchFamily="34" charset="0"/>
                <a:ea typeface="HGP創英角ｺﾞｼｯｸUB" panose="020B0900000000000000" pitchFamily="50" charset="-128"/>
              </a:defRPr>
            </a:lvl5pPr>
            <a:lvl6pPr marL="2514600" indent="-228600" algn="ctr" eaLnBrk="0" fontAlgn="base" hangingPunct="0">
              <a:spcBef>
                <a:spcPct val="0"/>
              </a:spcBef>
              <a:spcAft>
                <a:spcPct val="0"/>
              </a:spcAft>
              <a:defRPr kumimoji="1" sz="1000">
                <a:solidFill>
                  <a:schemeClr val="tx1"/>
                </a:solidFill>
                <a:latin typeface="Arial" panose="020B0604020202020204" pitchFamily="34" charset="0"/>
                <a:ea typeface="HGP創英角ｺﾞｼｯｸUB" panose="020B0900000000000000" pitchFamily="50" charset="-128"/>
              </a:defRPr>
            </a:lvl6pPr>
            <a:lvl7pPr marL="2971800" indent="-228600" algn="ctr" eaLnBrk="0" fontAlgn="base" hangingPunct="0">
              <a:spcBef>
                <a:spcPct val="0"/>
              </a:spcBef>
              <a:spcAft>
                <a:spcPct val="0"/>
              </a:spcAft>
              <a:defRPr kumimoji="1" sz="1000">
                <a:solidFill>
                  <a:schemeClr val="tx1"/>
                </a:solidFill>
                <a:latin typeface="Arial" panose="020B0604020202020204" pitchFamily="34" charset="0"/>
                <a:ea typeface="HGP創英角ｺﾞｼｯｸUB" panose="020B0900000000000000" pitchFamily="50" charset="-128"/>
              </a:defRPr>
            </a:lvl7pPr>
            <a:lvl8pPr marL="3429000" indent="-228600" algn="ctr" eaLnBrk="0" fontAlgn="base" hangingPunct="0">
              <a:spcBef>
                <a:spcPct val="0"/>
              </a:spcBef>
              <a:spcAft>
                <a:spcPct val="0"/>
              </a:spcAft>
              <a:defRPr kumimoji="1" sz="1000">
                <a:solidFill>
                  <a:schemeClr val="tx1"/>
                </a:solidFill>
                <a:latin typeface="Arial" panose="020B0604020202020204" pitchFamily="34" charset="0"/>
                <a:ea typeface="HGP創英角ｺﾞｼｯｸUB" panose="020B0900000000000000" pitchFamily="50" charset="-128"/>
              </a:defRPr>
            </a:lvl8pPr>
            <a:lvl9pPr marL="3886200" indent="-228600" algn="ctr" eaLnBrk="0" fontAlgn="base" hangingPunct="0">
              <a:spcBef>
                <a:spcPct val="0"/>
              </a:spcBef>
              <a:spcAft>
                <a:spcPct val="0"/>
              </a:spcAft>
              <a:defRPr kumimoji="1" sz="1000">
                <a:solidFill>
                  <a:schemeClr val="tx1"/>
                </a:solidFill>
                <a:latin typeface="Arial" panose="020B0604020202020204" pitchFamily="34" charset="0"/>
                <a:ea typeface="HGP創英角ｺﾞｼｯｸUB" panose="020B0900000000000000" pitchFamily="50" charset="-128"/>
              </a:defRPr>
            </a:lvl9pPr>
          </a:lstStyle>
          <a:p>
            <a:pPr algn="ctr" eaLnBrk="1" hangingPunct="1">
              <a:defRPr/>
            </a:pPr>
            <a:r>
              <a:rPr lang="en-US" altLang="ja-JP" sz="1000">
                <a:solidFill>
                  <a:srgbClr val="FF0000"/>
                </a:solidFill>
                <a:latin typeface="Tahoma" panose="020B0604030504040204" pitchFamily="34" charset="0"/>
              </a:rPr>
              <a:t>All rights reserved</a:t>
            </a:r>
          </a:p>
        </p:txBody>
      </p:sp>
    </p:spTree>
    <p:extLst>
      <p:ext uri="{BB962C8B-B14F-4D97-AF65-F5344CB8AC3E}">
        <p14:creationId xmlns:p14="http://schemas.microsoft.com/office/powerpoint/2010/main" val="1704569672"/>
      </p:ext>
    </p:extLst>
  </p:cSld>
  <p:clrMap bg1="lt1" tx1="dk1" bg2="lt2" tx2="dk2" accent1="accent1" accent2="accent2" accent3="accent3" accent4="accent4" accent5="accent5" accent6="accent6" hlink="hlink" folHlink="folHlink"/>
  <p:sldLayoutIdLst>
    <p:sldLayoutId id="2147488156" r:id="rId1"/>
    <p:sldLayoutId id="2147488157" r:id="rId2"/>
    <p:sldLayoutId id="2147488158" r:id="rId3"/>
    <p:sldLayoutId id="2147488159" r:id="rId4"/>
    <p:sldLayoutId id="2147488160" r:id="rId5"/>
    <p:sldLayoutId id="2147488161" r:id="rId6"/>
    <p:sldLayoutId id="2147488162" r:id="rId7"/>
    <p:sldLayoutId id="2147488163" r:id="rId8"/>
    <p:sldLayoutId id="2147488164" r:id="rId9"/>
    <p:sldLayoutId id="2147488165" r:id="rId10"/>
    <p:sldLayoutId id="2147488166" r:id="rId11"/>
    <p:sldLayoutId id="2147488167" r:id="rId12"/>
    <p:sldLayoutId id="2147488168" r:id="rId13"/>
    <p:sldLayoutId id="2147488169" r:id="rId14"/>
    <p:sldLayoutId id="2147488170" r:id="rId15"/>
    <p:sldLayoutId id="2147488171" r:id="rId16"/>
    <p:sldLayoutId id="2147488172" r:id="rId17"/>
  </p:sldLayoutIdLst>
  <p:hf hdr="0" ftr="0" dt="0"/>
  <p:txStyles>
    <p:titleStyle>
      <a:lvl1pPr algn="ctr" defTabSz="457200" rtl="0" eaLnBrk="1" latinLnBrk="0" hangingPunct="1">
        <a:spcBef>
          <a:spcPct val="0"/>
        </a:spcBef>
        <a:buNone/>
        <a:defRPr kumimoji="1" sz="4000" kern="1200" cap="none">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3.jpg"/><Relationship Id="rId4" Type="http://schemas.openxmlformats.org/officeDocument/2006/relationships/image" Target="../media/image6.emf"/><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a:extLst>
              <a:ext uri="{FF2B5EF4-FFF2-40B4-BE49-F238E27FC236}">
                <a16:creationId xmlns:a16="http://schemas.microsoft.com/office/drawing/2014/main" id="{BD610DE7-E0D8-4EAA-90DA-6DC521C3A448}"/>
              </a:ext>
            </a:extLst>
          </p:cNvPr>
          <p:cNvSpPr>
            <a:spLocks noGrp="1" noChangeArrowheads="1"/>
          </p:cNvSpPr>
          <p:nvPr>
            <p:ph type="ctrTitle"/>
          </p:nvPr>
        </p:nvSpPr>
        <p:spPr>
          <a:xfrm>
            <a:off x="369883" y="2144219"/>
            <a:ext cx="8441759" cy="1582129"/>
          </a:xfrm>
        </p:spPr>
        <p:txBody>
          <a:bodyPr/>
          <a:lstStyle/>
          <a:p>
            <a:pPr algn="ctr" eaLnBrk="1" hangingPunct="1"/>
            <a:r>
              <a:rPr lang="ja-JP" altLang="en-US" sz="5400" b="1" u="sng" dirty="0">
                <a:latin typeface="Meiryo UI" panose="020B0604030504040204" pitchFamily="50" charset="-128"/>
                <a:ea typeface="Meiryo UI" panose="020B0604030504040204" pitchFamily="50" charset="-128"/>
              </a:rPr>
              <a:t>「コネクタ塾」ご紹介</a:t>
            </a:r>
            <a:endParaRPr lang="ja-JP" altLang="en-US" sz="4000" b="1" u="sng" dirty="0">
              <a:latin typeface="Meiryo UI" panose="020B0604030504040204" pitchFamily="50" charset="-128"/>
              <a:ea typeface="Meiryo UI" panose="020B0604030504040204" pitchFamily="50" charset="-128"/>
            </a:endParaRPr>
          </a:p>
        </p:txBody>
      </p:sp>
      <p:sp>
        <p:nvSpPr>
          <p:cNvPr id="15363" name="スライド番号プレースホルダー 3">
            <a:extLst>
              <a:ext uri="{FF2B5EF4-FFF2-40B4-BE49-F238E27FC236}">
                <a16:creationId xmlns:a16="http://schemas.microsoft.com/office/drawing/2014/main" id="{0F0A0FF5-ECCA-47FD-9BCB-70683FCCEC03}"/>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8313922C-134E-4614-9072-D6742139579D}" type="slidenum">
              <a:rPr lang="en-US" altLang="ja-JP" sz="1500">
                <a:ea typeface="HGP創英角ｺﾞｼｯｸUB" panose="020B0900000000000000" pitchFamily="50" charset="-128"/>
              </a:rPr>
              <a:pPr>
                <a:spcBef>
                  <a:spcPct val="0"/>
                </a:spcBef>
                <a:buFontTx/>
                <a:buNone/>
              </a:pPr>
              <a:t>1</a:t>
            </a:fld>
            <a:endParaRPr lang="en-US" altLang="ja-JP" sz="1500">
              <a:ea typeface="HGP創英角ｺﾞｼｯｸUB" panose="020B0900000000000000" pitchFamily="50" charset="-128"/>
            </a:endParaRPr>
          </a:p>
        </p:txBody>
      </p:sp>
      <p:sp>
        <p:nvSpPr>
          <p:cNvPr id="15364" name="Text Box 4">
            <a:extLst>
              <a:ext uri="{FF2B5EF4-FFF2-40B4-BE49-F238E27FC236}">
                <a16:creationId xmlns:a16="http://schemas.microsoft.com/office/drawing/2014/main" id="{0E5FD748-50E3-4383-BEE3-90656F0C64F6}"/>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sp>
        <p:nvSpPr>
          <p:cNvPr id="15365" name="テキスト ボックス 1">
            <a:extLst>
              <a:ext uri="{FF2B5EF4-FFF2-40B4-BE49-F238E27FC236}">
                <a16:creationId xmlns:a16="http://schemas.microsoft.com/office/drawing/2014/main" id="{97C36D80-B066-4059-8FCB-E46401590546}"/>
              </a:ext>
            </a:extLst>
          </p:cNvPr>
          <p:cNvSpPr txBox="1">
            <a:spLocks noChangeArrowheads="1"/>
          </p:cNvSpPr>
          <p:nvPr/>
        </p:nvSpPr>
        <p:spPr bwMode="auto">
          <a:xfrm>
            <a:off x="3543300" y="4857751"/>
            <a:ext cx="2438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0"/>
              </a:spcBef>
              <a:buFontTx/>
              <a:buNone/>
            </a:pPr>
            <a:r>
              <a:rPr lang="en-US" altLang="ja-JP" sz="2000" dirty="0">
                <a:latin typeface="Arial" panose="020B0604020202020204" pitchFamily="34" charset="0"/>
                <a:ea typeface="HGP創英角ｺﾞｼｯｸUB" panose="020B0900000000000000" pitchFamily="50" charset="-128"/>
              </a:rPr>
              <a:t>2022/3/19</a:t>
            </a:r>
            <a:endParaRPr lang="ja-JP" altLang="en-US" sz="2000" dirty="0">
              <a:latin typeface="Arial" panose="020B0604020202020204" pitchFamily="34" charset="0"/>
              <a:ea typeface="HGP創英角ｺﾞｼｯｸUB" panose="020B0900000000000000" pitchFamily="50" charset="-128"/>
            </a:endParaRPr>
          </a:p>
        </p:txBody>
      </p:sp>
      <p:sp>
        <p:nvSpPr>
          <p:cNvPr id="15366" name="テキスト ボックス 2">
            <a:extLst>
              <a:ext uri="{FF2B5EF4-FFF2-40B4-BE49-F238E27FC236}">
                <a16:creationId xmlns:a16="http://schemas.microsoft.com/office/drawing/2014/main" id="{E79BB442-6F98-47FF-BCBB-E495A195B1E8}"/>
              </a:ext>
            </a:extLst>
          </p:cNvPr>
          <p:cNvSpPr txBox="1">
            <a:spLocks noChangeArrowheads="1"/>
          </p:cNvSpPr>
          <p:nvPr/>
        </p:nvSpPr>
        <p:spPr bwMode="auto">
          <a:xfrm>
            <a:off x="3412213" y="3922716"/>
            <a:ext cx="31845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r>
              <a:rPr lang="ja-JP" altLang="en-US" sz="3200" dirty="0">
                <a:latin typeface="Meiryo UI" panose="020B0604030504040204" pitchFamily="50" charset="-128"/>
                <a:ea typeface="Meiryo UI" panose="020B0604030504040204" pitchFamily="50" charset="-128"/>
              </a:rPr>
              <a:t>Ｃプランナーズ</a:t>
            </a:r>
          </a:p>
        </p:txBody>
      </p:sp>
      <p:pic>
        <p:nvPicPr>
          <p:cNvPr id="3" name="図 2" descr="ロゴ, アイコン&#10;&#10;自動的に生成された説明">
            <a:extLst>
              <a:ext uri="{FF2B5EF4-FFF2-40B4-BE49-F238E27FC236}">
                <a16:creationId xmlns:a16="http://schemas.microsoft.com/office/drawing/2014/main" id="{F12DE7FA-D35F-4629-B249-8319458EF9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5" name="図 4" descr="挿絵 が含まれている画像&#10;&#10;自動的に生成された説明">
            <a:extLst>
              <a:ext uri="{FF2B5EF4-FFF2-40B4-BE49-F238E27FC236}">
                <a16:creationId xmlns:a16="http://schemas.microsoft.com/office/drawing/2014/main" id="{59E31286-B2D6-4A62-B171-4DB4D2A9DA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3561" y="170794"/>
            <a:ext cx="2772000" cy="58269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10</a:t>
            </a:fld>
            <a:endParaRPr lang="en-US" altLang="ja-JP" sz="1500">
              <a:solidFill>
                <a:schemeClr val="bg1"/>
              </a:solidFill>
              <a:ea typeface="HGP創英角ｺﾞｼｯｸUB" panose="020B0900000000000000" pitchFamily="50" charset="-128"/>
            </a:endParaRPr>
          </a:p>
        </p:txBody>
      </p:sp>
      <p:sp>
        <p:nvSpPr>
          <p:cNvPr id="5" name="テキスト ボックス 4">
            <a:extLst>
              <a:ext uri="{FF2B5EF4-FFF2-40B4-BE49-F238E27FC236}">
                <a16:creationId xmlns:a16="http://schemas.microsoft.com/office/drawing/2014/main" id="{C2828193-359F-4BD0-A92E-AE53FCBAE7FB}"/>
              </a:ext>
            </a:extLst>
          </p:cNvPr>
          <p:cNvSpPr txBox="1"/>
          <p:nvPr/>
        </p:nvSpPr>
        <p:spPr>
          <a:xfrm>
            <a:off x="922567" y="535903"/>
            <a:ext cx="7486649" cy="5786199"/>
          </a:xfrm>
          <a:prstGeom prst="rect">
            <a:avLst/>
          </a:prstGeom>
          <a:solidFill>
            <a:schemeClr val="bg1">
              <a:lumMod val="95000"/>
            </a:schemeClr>
          </a:solidFill>
        </p:spPr>
        <p:txBody>
          <a:bodyPr wrap="square">
            <a:spAutoFit/>
          </a:bodyPr>
          <a:lstStyle/>
          <a:p>
            <a:pPr>
              <a:defRPr/>
            </a:pPr>
            <a:r>
              <a:rPr lang="ja-JP" altLang="en-US" sz="2000" dirty="0">
                <a:latin typeface="Meiryo UI" panose="020B0604030504040204" pitchFamily="50" charset="-128"/>
                <a:ea typeface="Meiryo UI" panose="020B0604030504040204" pitchFamily="50" charset="-128"/>
              </a:rPr>
              <a:t>複数受講割引（例）：３名以上のお申し込みに適用</a:t>
            </a:r>
            <a:endParaRPr lang="en-US" altLang="ja-JP" sz="2000" dirty="0">
              <a:latin typeface="Meiryo UI" panose="020B0604030504040204" pitchFamily="50" charset="-128"/>
              <a:ea typeface="Meiryo UI" panose="020B0604030504040204" pitchFamily="50" charset="-128"/>
            </a:endParaRPr>
          </a:p>
          <a:p>
            <a:pPr>
              <a:defRPr/>
            </a:pPr>
            <a:endParaRPr lang="en-US" altLang="ja-JP" sz="1800" dirty="0">
              <a:latin typeface="Meiryo UI" panose="020B0604030504040204" pitchFamily="50" charset="-128"/>
              <a:ea typeface="Meiryo UI" panose="020B0604030504040204" pitchFamily="50" charset="-128"/>
            </a:endParaRPr>
          </a:p>
          <a:p>
            <a:pPr>
              <a:defRPr/>
            </a:pPr>
            <a:r>
              <a:rPr lang="ja-JP" altLang="en-US" sz="1800" dirty="0">
                <a:latin typeface="Meiryo UI" panose="020B0604030504040204" pitchFamily="50" charset="-128"/>
                <a:ea typeface="Meiryo UI" panose="020B0604030504040204" pitchFamily="50" charset="-128"/>
              </a:rPr>
              <a:t>見積例：</a:t>
            </a:r>
            <a:endParaRPr lang="en-US" altLang="ja-JP" sz="1800" dirty="0">
              <a:latin typeface="Meiryo UI" panose="020B0604030504040204" pitchFamily="50" charset="-128"/>
              <a:ea typeface="Meiryo UI" panose="020B0604030504040204" pitchFamily="50" charset="-128"/>
            </a:endParaRPr>
          </a:p>
          <a:p>
            <a:pPr>
              <a:defRPr/>
            </a:pPr>
            <a:endParaRPr lang="en-US" altLang="ja-JP" sz="1800" dirty="0">
              <a:latin typeface="Meiryo UI" panose="020B0604030504040204" pitchFamily="50" charset="-128"/>
              <a:ea typeface="Meiryo UI" panose="020B0604030504040204" pitchFamily="50" charset="-128"/>
            </a:endParaRPr>
          </a:p>
          <a:p>
            <a:pPr>
              <a:defRPr/>
            </a:pPr>
            <a:r>
              <a:rPr lang="ja-JP" altLang="en-US" sz="1800" dirty="0">
                <a:solidFill>
                  <a:srgbClr val="FF6699"/>
                </a:solidFill>
                <a:latin typeface="Meiryo UI" panose="020B0604030504040204" pitchFamily="50" charset="-128"/>
                <a:ea typeface="Meiryo UI" panose="020B0604030504040204" pitchFamily="50" charset="-128"/>
              </a:rPr>
              <a:t>● 接触理論系講座パックを３名で受講頂く場合</a:t>
            </a:r>
            <a:endParaRPr lang="en-US" altLang="ja-JP" sz="1800" dirty="0">
              <a:solidFill>
                <a:srgbClr val="FF6699"/>
              </a:solidFill>
              <a:latin typeface="Meiryo UI" panose="020B0604030504040204" pitchFamily="50" charset="-128"/>
              <a:ea typeface="Meiryo UI" panose="020B0604030504040204" pitchFamily="50" charset="-128"/>
            </a:endParaRPr>
          </a:p>
          <a:p>
            <a:pPr>
              <a:defRPr/>
            </a:pPr>
            <a:r>
              <a:rPr lang="ja-JP" altLang="en-US" sz="1800" dirty="0">
                <a:solidFill>
                  <a:srgbClr val="FF6699"/>
                </a:solidFill>
                <a:latin typeface="Meiryo UI" panose="020B0604030504040204" pitchFamily="50" charset="-128"/>
                <a:ea typeface="Meiryo UI" panose="020B0604030504040204" pitchFamily="50" charset="-128"/>
              </a:rPr>
              <a:t>　　</a:t>
            </a:r>
            <a:endParaRPr lang="en-US" altLang="ja-JP" sz="1800" dirty="0">
              <a:solidFill>
                <a:srgbClr val="FF6699"/>
              </a:solidFill>
              <a:latin typeface="Meiryo UI" panose="020B0604030504040204" pitchFamily="50" charset="-128"/>
              <a:ea typeface="Meiryo UI" panose="020B0604030504040204" pitchFamily="50" charset="-128"/>
            </a:endParaRPr>
          </a:p>
          <a:p>
            <a:pPr>
              <a:defRPr/>
            </a:pPr>
            <a:r>
              <a:rPr lang="ja-JP" altLang="en-US" sz="1800" dirty="0">
                <a:solidFill>
                  <a:srgbClr val="FF6699"/>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講習費　</a:t>
            </a:r>
            <a:r>
              <a:rPr lang="en-US" altLang="ja-JP" sz="1400" dirty="0">
                <a:latin typeface="Meiryo UI" panose="020B0604030504040204" pitchFamily="50" charset="-128"/>
                <a:ea typeface="Meiryo UI" panose="020B0604030504040204" pitchFamily="50" charset="-128"/>
              </a:rPr>
              <a:t>165000</a:t>
            </a:r>
            <a:r>
              <a:rPr lang="ja-JP" altLang="en-US" sz="1400" dirty="0">
                <a:latin typeface="Meiryo UI" panose="020B0604030504040204" pitchFamily="50" charset="-128"/>
                <a:ea typeface="Meiryo UI" panose="020B0604030504040204" pitchFamily="50" charset="-128"/>
              </a:rPr>
              <a:t>円 </a:t>
            </a:r>
            <a:r>
              <a:rPr lang="en-US" altLang="ja-JP" sz="1400" dirty="0">
                <a:latin typeface="Meiryo UI" panose="020B0604030504040204" pitchFamily="50" charset="-128"/>
                <a:ea typeface="Meiryo UI" panose="020B0604030504040204" pitchFamily="50" charset="-128"/>
              </a:rPr>
              <a:t>x 0.8 x 3 = 396000</a:t>
            </a:r>
            <a:r>
              <a:rPr lang="ja-JP" altLang="en-US" sz="1400" dirty="0">
                <a:latin typeface="Meiryo UI" panose="020B0604030504040204" pitchFamily="50" charset="-128"/>
                <a:ea typeface="Meiryo UI" panose="020B0604030504040204" pitchFamily="50" charset="-128"/>
              </a:rPr>
              <a:t>円（税込み）→ </a:t>
            </a:r>
            <a:r>
              <a:rPr lang="en-US" altLang="ja-JP" sz="1400" dirty="0">
                <a:latin typeface="Meiryo UI" panose="020B0604030504040204" pitchFamily="50" charset="-128"/>
                <a:ea typeface="Meiryo UI" panose="020B0604030504040204" pitchFamily="50" charset="-128"/>
              </a:rPr>
              <a:t>20%</a:t>
            </a:r>
            <a:r>
              <a:rPr lang="ja-JP" altLang="en-US" sz="1400" dirty="0">
                <a:latin typeface="Meiryo UI" panose="020B0604030504040204" pitchFamily="50" charset="-128"/>
                <a:ea typeface="Meiryo UI" panose="020B0604030504040204" pitchFamily="50" charset="-128"/>
              </a:rPr>
              <a:t>オフ　</a:t>
            </a:r>
            <a:endParaRPr lang="en-US" altLang="ja-JP" sz="14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a:t>
            </a:r>
            <a:endParaRPr lang="en-US" altLang="ja-JP" sz="16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始めてのクライアント様につきましては更に</a:t>
            </a:r>
            <a:r>
              <a:rPr lang="en-US" altLang="ja-JP" sz="1200" dirty="0">
                <a:latin typeface="Meiryo UI" panose="020B0604030504040204" pitchFamily="50" charset="-128"/>
                <a:ea typeface="Meiryo UI" panose="020B0604030504040204" pitchFamily="50" charset="-128"/>
              </a:rPr>
              <a:t>15%</a:t>
            </a:r>
            <a:r>
              <a:rPr lang="ja-JP" altLang="en-US" sz="1200" dirty="0">
                <a:latin typeface="Meiryo UI" panose="020B0604030504040204" pitchFamily="50" charset="-128"/>
                <a:ea typeface="Meiryo UI" panose="020B0604030504040204" pitchFamily="50" charset="-128"/>
              </a:rPr>
              <a:t>割引いたします。</a:t>
            </a:r>
            <a:endParaRPr lang="en-US" altLang="ja-JP" sz="12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講習費  </a:t>
            </a:r>
            <a:r>
              <a:rPr lang="en-US" altLang="ja-JP" sz="1600" dirty="0">
                <a:latin typeface="Meiryo UI" panose="020B0604030504040204" pitchFamily="50" charset="-128"/>
                <a:ea typeface="Meiryo UI" panose="020B0604030504040204" pitchFamily="50" charset="-128"/>
              </a:rPr>
              <a:t>165000</a:t>
            </a:r>
            <a:r>
              <a:rPr lang="ja-JP" altLang="en-US" sz="1600" dirty="0">
                <a:latin typeface="Meiryo UI" panose="020B0604030504040204" pitchFamily="50" charset="-128"/>
                <a:ea typeface="Meiryo UI" panose="020B0604030504040204" pitchFamily="50" charset="-128"/>
              </a:rPr>
              <a:t>円 </a:t>
            </a:r>
            <a:r>
              <a:rPr lang="en-US" altLang="ja-JP" sz="1600" dirty="0">
                <a:latin typeface="Meiryo UI" panose="020B0604030504040204" pitchFamily="50" charset="-128"/>
                <a:ea typeface="Meiryo UI" panose="020B0604030504040204" pitchFamily="50" charset="-128"/>
              </a:rPr>
              <a:t>x 0.8 x 0.85 x 3 = 336600</a:t>
            </a:r>
            <a:r>
              <a:rPr lang="ja-JP" altLang="en-US" sz="1600" dirty="0">
                <a:latin typeface="Meiryo UI" panose="020B0604030504040204" pitchFamily="50" charset="-128"/>
                <a:ea typeface="Meiryo UI" panose="020B0604030504040204" pitchFamily="50" charset="-128"/>
              </a:rPr>
              <a:t>円</a:t>
            </a:r>
            <a:endParaRPr lang="en-US" altLang="ja-JP" sz="16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　</a:t>
            </a:r>
            <a:r>
              <a:rPr lang="en-US" altLang="ja-JP" sz="1600" dirty="0">
                <a:latin typeface="Meiryo UI" panose="020B0604030504040204" pitchFamily="50" charset="-128"/>
                <a:ea typeface="Meiryo UI" panose="020B0604030504040204" pitchFamily="50" charset="-128"/>
              </a:rPr>
              <a:t>59400</a:t>
            </a:r>
            <a:r>
              <a:rPr lang="ja-JP" altLang="en-US" sz="1600" dirty="0">
                <a:latin typeface="Meiryo UI" panose="020B0604030504040204" pitchFamily="50" charset="-128"/>
                <a:ea typeface="Meiryo UI" panose="020B0604030504040204" pitchFamily="50" charset="-128"/>
              </a:rPr>
              <a:t>円お得</a:t>
            </a:r>
            <a:endParaRPr lang="en-US" altLang="ja-JP" sz="1600" dirty="0">
              <a:latin typeface="Meiryo UI" panose="020B0604030504040204" pitchFamily="50" charset="-128"/>
              <a:ea typeface="Meiryo UI" panose="020B0604030504040204" pitchFamily="50" charset="-128"/>
            </a:endParaRPr>
          </a:p>
          <a:p>
            <a:pPr>
              <a:defRPr/>
            </a:pPr>
            <a:endParaRPr lang="en-US" altLang="ja-JP" sz="1600" dirty="0">
              <a:latin typeface="Meiryo UI" panose="020B0604030504040204" pitchFamily="50" charset="-128"/>
              <a:ea typeface="Meiryo UI" panose="020B0604030504040204" pitchFamily="50" charset="-128"/>
            </a:endParaRPr>
          </a:p>
          <a:p>
            <a:pPr>
              <a:defRPr/>
            </a:pPr>
            <a:endParaRPr lang="en-US" altLang="ja-JP" sz="1600" dirty="0">
              <a:latin typeface="Meiryo UI" panose="020B0604030504040204" pitchFamily="50" charset="-128"/>
              <a:ea typeface="Meiryo UI" panose="020B0604030504040204" pitchFamily="50" charset="-128"/>
            </a:endParaRPr>
          </a:p>
          <a:p>
            <a:pPr>
              <a:defRPr/>
            </a:pPr>
            <a:r>
              <a:rPr lang="ja-JP" altLang="en-US" sz="1800" dirty="0">
                <a:solidFill>
                  <a:srgbClr val="FF6699"/>
                </a:solidFill>
                <a:latin typeface="Meiryo UI" panose="020B0604030504040204" pitchFamily="50" charset="-128"/>
                <a:ea typeface="Meiryo UI" panose="020B0604030504040204" pitchFamily="50" charset="-128"/>
              </a:rPr>
              <a:t>● 製造技術系講座パックを１０名で受講頂く場合</a:t>
            </a:r>
            <a:endParaRPr lang="en-US" altLang="ja-JP" sz="1800" dirty="0">
              <a:solidFill>
                <a:srgbClr val="FF6699"/>
              </a:solidFill>
              <a:latin typeface="Meiryo UI" panose="020B0604030504040204" pitchFamily="50" charset="-128"/>
              <a:ea typeface="Meiryo UI" panose="020B0604030504040204" pitchFamily="50" charset="-128"/>
            </a:endParaRPr>
          </a:p>
          <a:p>
            <a:pPr>
              <a:defRPr/>
            </a:pPr>
            <a:endParaRPr lang="en-US" altLang="ja-JP" sz="16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講習費  </a:t>
            </a:r>
            <a:r>
              <a:rPr lang="en-US" altLang="ja-JP" sz="1400" dirty="0">
                <a:latin typeface="Meiryo UI" panose="020B0604030504040204" pitchFamily="50" charset="-128"/>
                <a:ea typeface="Meiryo UI" panose="020B0604030504040204" pitchFamily="50" charset="-128"/>
              </a:rPr>
              <a:t>110000</a:t>
            </a:r>
            <a:r>
              <a:rPr lang="ja-JP" altLang="en-US" sz="1400" dirty="0">
                <a:latin typeface="Meiryo UI" panose="020B0604030504040204" pitchFamily="50" charset="-128"/>
                <a:ea typeface="Meiryo UI" panose="020B0604030504040204" pitchFamily="50" charset="-128"/>
              </a:rPr>
              <a:t>円 </a:t>
            </a:r>
            <a:r>
              <a:rPr lang="en-US" altLang="ja-JP" sz="1400" dirty="0">
                <a:latin typeface="Meiryo UI" panose="020B0604030504040204" pitchFamily="50" charset="-128"/>
                <a:ea typeface="Meiryo UI" panose="020B0604030504040204" pitchFamily="50" charset="-128"/>
              </a:rPr>
              <a:t>x 0.65 x 10 = 715000</a:t>
            </a:r>
            <a:r>
              <a:rPr lang="ja-JP" altLang="en-US" sz="1400" dirty="0">
                <a:latin typeface="Meiryo UI" panose="020B0604030504040204" pitchFamily="50" charset="-128"/>
                <a:ea typeface="Meiryo UI" panose="020B0604030504040204" pitchFamily="50" charset="-128"/>
              </a:rPr>
              <a:t>円（税込み）→</a:t>
            </a:r>
            <a:r>
              <a:rPr lang="en-US" altLang="ja-JP" sz="1400" dirty="0">
                <a:latin typeface="Meiryo UI" panose="020B0604030504040204" pitchFamily="50" charset="-128"/>
                <a:ea typeface="Meiryo UI" panose="020B0604030504040204" pitchFamily="50" charset="-128"/>
              </a:rPr>
              <a:t>35%</a:t>
            </a:r>
            <a:r>
              <a:rPr lang="ja-JP" altLang="en-US" sz="1400" dirty="0">
                <a:latin typeface="Meiryo UI" panose="020B0604030504040204" pitchFamily="50" charset="-128"/>
                <a:ea typeface="Meiryo UI" panose="020B0604030504040204" pitchFamily="50" charset="-128"/>
              </a:rPr>
              <a:t>オフ</a:t>
            </a:r>
            <a:endParaRPr lang="en-US" altLang="ja-JP" sz="14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a:t>
            </a:r>
            <a:endParaRPr lang="en-US" altLang="ja-JP" sz="16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始めてのクライアント様につきましては更に</a:t>
            </a:r>
            <a:r>
              <a:rPr lang="en-US" altLang="ja-JP" sz="1200" dirty="0">
                <a:latin typeface="Meiryo UI" panose="020B0604030504040204" pitchFamily="50" charset="-128"/>
                <a:ea typeface="Meiryo UI" panose="020B0604030504040204" pitchFamily="50" charset="-128"/>
              </a:rPr>
              <a:t>15%</a:t>
            </a:r>
            <a:r>
              <a:rPr lang="ja-JP" altLang="en-US" sz="1200" dirty="0">
                <a:latin typeface="Meiryo UI" panose="020B0604030504040204" pitchFamily="50" charset="-128"/>
                <a:ea typeface="Meiryo UI" panose="020B0604030504040204" pitchFamily="50" charset="-128"/>
              </a:rPr>
              <a:t>割引いたします。</a:t>
            </a:r>
            <a:endParaRPr lang="en-US" altLang="ja-JP" sz="12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講習費　</a:t>
            </a:r>
            <a:r>
              <a:rPr lang="en-US" altLang="ja-JP" sz="1600" dirty="0">
                <a:latin typeface="Meiryo UI" panose="020B0604030504040204" pitchFamily="50" charset="-128"/>
                <a:ea typeface="Meiryo UI" panose="020B0604030504040204" pitchFamily="50" charset="-128"/>
              </a:rPr>
              <a:t>110000</a:t>
            </a:r>
            <a:r>
              <a:rPr lang="ja-JP" altLang="en-US" sz="1600" dirty="0">
                <a:latin typeface="Meiryo UI" panose="020B0604030504040204" pitchFamily="50" charset="-128"/>
                <a:ea typeface="Meiryo UI" panose="020B0604030504040204" pitchFamily="50" charset="-128"/>
              </a:rPr>
              <a:t>円 </a:t>
            </a:r>
            <a:r>
              <a:rPr lang="en-US" altLang="ja-JP" sz="1600" dirty="0">
                <a:latin typeface="Meiryo UI" panose="020B0604030504040204" pitchFamily="50" charset="-128"/>
                <a:ea typeface="Meiryo UI" panose="020B0604030504040204" pitchFamily="50" charset="-128"/>
              </a:rPr>
              <a:t>x 0.65 x 0.85 x 10 = 607750</a:t>
            </a:r>
            <a:r>
              <a:rPr lang="ja-JP" altLang="en-US" sz="1600" dirty="0">
                <a:latin typeface="Meiryo UI" panose="020B0604030504040204" pitchFamily="50" charset="-128"/>
                <a:ea typeface="Meiryo UI" panose="020B0604030504040204" pitchFamily="50" charset="-128"/>
              </a:rPr>
              <a:t>円（税込み）</a:t>
            </a:r>
            <a:endParaRPr lang="en-US" altLang="ja-JP" sz="1600" dirty="0">
              <a:latin typeface="Meiryo UI" panose="020B0604030504040204" pitchFamily="50" charset="-128"/>
              <a:ea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rPr>
              <a:t>　　　　　　　　　　　　　　　　　　　　　　　　　　　　　　▲  </a:t>
            </a:r>
            <a:r>
              <a:rPr lang="en-US" altLang="ja-JP" sz="1600" dirty="0">
                <a:latin typeface="Meiryo UI" panose="020B0604030504040204" pitchFamily="50" charset="-128"/>
                <a:ea typeface="Meiryo UI" panose="020B0604030504040204" pitchFamily="50" charset="-128"/>
              </a:rPr>
              <a:t>107250</a:t>
            </a:r>
            <a:r>
              <a:rPr lang="ja-JP" altLang="en-US" sz="1600" dirty="0">
                <a:latin typeface="Meiryo UI" panose="020B0604030504040204" pitchFamily="50" charset="-128"/>
                <a:ea typeface="Meiryo UI" panose="020B0604030504040204" pitchFamily="50" charset="-128"/>
              </a:rPr>
              <a:t>円お得</a:t>
            </a:r>
            <a:endParaRPr lang="en-US" altLang="ja-JP" sz="1600" dirty="0">
              <a:latin typeface="Meiryo UI" panose="020B0604030504040204" pitchFamily="50" charset="-128"/>
              <a:ea typeface="Meiryo UI" panose="020B0604030504040204" pitchFamily="50" charset="-128"/>
            </a:endParaRPr>
          </a:p>
          <a:p>
            <a:pPr>
              <a:defRPr/>
            </a:pPr>
            <a:endParaRPr lang="en-US" altLang="ja-JP" sz="1600" dirty="0">
              <a:latin typeface="Meiryo UI" panose="020B0604030504040204" pitchFamily="50" charset="-128"/>
              <a:ea typeface="Meiryo UI" panose="020B0604030504040204" pitchFamily="50" charset="-128"/>
            </a:endParaRPr>
          </a:p>
          <a:p>
            <a:pPr algn="ctr">
              <a:defRPr/>
            </a:pPr>
            <a:r>
              <a:rPr lang="ja-JP" altLang="en-US" sz="1600" b="1" u="sng" dirty="0">
                <a:latin typeface="Meiryo UI" panose="020B0604030504040204" pitchFamily="50" charset="-128"/>
                <a:ea typeface="Meiryo UI" panose="020B0604030504040204" pitchFamily="50" charset="-128"/>
              </a:rPr>
              <a:t>カリキュラムは各法人様に合った講座パックを自由に選択いただけます。</a:t>
            </a:r>
            <a:endParaRPr lang="en-US" altLang="ja-JP" sz="1600" b="1" u="sng" dirty="0">
              <a:latin typeface="Meiryo UI" panose="020B0604030504040204" pitchFamily="50" charset="-128"/>
              <a:ea typeface="Meiryo UI" panose="020B0604030504040204"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6" name="図 5" descr="ロゴ, アイコン&#10;&#10;自動的に生成された説明">
            <a:extLst>
              <a:ext uri="{FF2B5EF4-FFF2-40B4-BE49-F238E27FC236}">
                <a16:creationId xmlns:a16="http://schemas.microsoft.com/office/drawing/2014/main" id="{5BA2403D-594F-458E-A4D9-55094610E2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2" name="テキスト ボックス 1">
            <a:extLst>
              <a:ext uri="{FF2B5EF4-FFF2-40B4-BE49-F238E27FC236}">
                <a16:creationId xmlns:a16="http://schemas.microsoft.com/office/drawing/2014/main" id="{31394301-4B6D-4E63-B7E4-47CE816866FB}"/>
              </a:ext>
            </a:extLst>
          </p:cNvPr>
          <p:cNvSpPr txBox="1"/>
          <p:nvPr/>
        </p:nvSpPr>
        <p:spPr>
          <a:xfrm>
            <a:off x="6068788" y="971552"/>
            <a:ext cx="2032907" cy="830997"/>
          </a:xfrm>
          <a:prstGeom prst="rect">
            <a:avLst/>
          </a:prstGeom>
          <a:solidFill>
            <a:srgbClr val="BBE0E3"/>
          </a:solidFill>
        </p:spPr>
        <p:txBody>
          <a:bodyPr wrap="square" rtlCol="0">
            <a:spAutoFit/>
          </a:bodyPr>
          <a:lstStyle/>
          <a:p>
            <a:r>
              <a:rPr lang="ja-JP" altLang="en-US" sz="1200" dirty="0">
                <a:latin typeface="Meiryo UI" panose="020B0604030504040204" pitchFamily="50" charset="-128"/>
                <a:ea typeface="Meiryo UI" panose="020B0604030504040204" pitchFamily="50" charset="-128"/>
              </a:rPr>
              <a:t>複数受講割引率</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受講人数　</a:t>
            </a:r>
            <a:r>
              <a:rPr lang="en-US" altLang="ja-JP" sz="1200" dirty="0">
                <a:latin typeface="Meiryo UI" panose="020B0604030504040204" pitchFamily="50" charset="-128"/>
                <a:ea typeface="Meiryo UI" panose="020B0604030504040204" pitchFamily="50" charset="-128"/>
              </a:rPr>
              <a:t>3-5</a:t>
            </a:r>
            <a:r>
              <a:rPr lang="ja-JP" altLang="en-US" sz="1200" dirty="0">
                <a:latin typeface="Meiryo UI" panose="020B0604030504040204" pitchFamily="50" charset="-128"/>
                <a:ea typeface="Meiryo UI" panose="020B0604030504040204" pitchFamily="50" charset="-128"/>
              </a:rPr>
              <a:t>名：</a:t>
            </a:r>
            <a:r>
              <a:rPr lang="en-US" altLang="ja-JP" sz="1200" dirty="0">
                <a:latin typeface="Meiryo UI" panose="020B0604030504040204" pitchFamily="50" charset="-128"/>
                <a:ea typeface="Meiryo UI" panose="020B0604030504040204" pitchFamily="50" charset="-128"/>
              </a:rPr>
              <a:t>20%</a:t>
            </a:r>
          </a:p>
          <a:p>
            <a:r>
              <a:rPr lang="en-US" altLang="ja-JP" sz="1200" dirty="0">
                <a:latin typeface="Meiryo UI" panose="020B0604030504040204" pitchFamily="50" charset="-128"/>
                <a:ea typeface="Meiryo UI" panose="020B0604030504040204" pitchFamily="50" charset="-128"/>
              </a:rPr>
              <a:t>              6-9</a:t>
            </a:r>
            <a:r>
              <a:rPr lang="ja-JP" altLang="en-US" sz="1200" dirty="0">
                <a:latin typeface="Meiryo UI" panose="020B0604030504040204" pitchFamily="50" charset="-128"/>
                <a:ea typeface="Meiryo UI" panose="020B0604030504040204" pitchFamily="50" charset="-128"/>
              </a:rPr>
              <a:t>名：</a:t>
            </a:r>
            <a:r>
              <a:rPr lang="en-US" altLang="ja-JP" sz="1200" dirty="0">
                <a:latin typeface="Meiryo UI" panose="020B0604030504040204" pitchFamily="50" charset="-128"/>
                <a:ea typeface="Meiryo UI" panose="020B0604030504040204" pitchFamily="50" charset="-128"/>
              </a:rPr>
              <a:t>25%</a:t>
            </a:r>
          </a:p>
          <a:p>
            <a:r>
              <a:rPr lang="en-US" altLang="ja-JP" sz="1200" dirty="0">
                <a:latin typeface="Meiryo UI" panose="020B0604030504040204" pitchFamily="50" charset="-128"/>
                <a:ea typeface="Meiryo UI" panose="020B0604030504040204" pitchFamily="50" charset="-128"/>
              </a:rPr>
              <a:t>          10</a:t>
            </a:r>
            <a:r>
              <a:rPr lang="ja-JP" altLang="en-US" sz="1200" dirty="0">
                <a:latin typeface="Meiryo UI" panose="020B0604030504040204" pitchFamily="50" charset="-128"/>
                <a:ea typeface="Meiryo UI" panose="020B0604030504040204" pitchFamily="50" charset="-128"/>
              </a:rPr>
              <a:t>名以上：</a:t>
            </a:r>
            <a:r>
              <a:rPr lang="en-US" altLang="ja-JP" sz="1200" dirty="0">
                <a:latin typeface="Meiryo UI" panose="020B0604030504040204" pitchFamily="50" charset="-128"/>
                <a:ea typeface="Meiryo UI" panose="020B0604030504040204" pitchFamily="50" charset="-128"/>
              </a:rPr>
              <a:t>35%</a:t>
            </a:r>
            <a:endParaRPr lang="ja-JP" altLang="en-US" sz="1200" dirty="0">
              <a:latin typeface="Meiryo UI" panose="020B0604030504040204" pitchFamily="50" charset="-128"/>
              <a:ea typeface="Meiryo UI" panose="020B0604030504040204" pitchFamily="50" charset="-128"/>
            </a:endParaRPr>
          </a:p>
        </p:txBody>
      </p:sp>
      <p:pic>
        <p:nvPicPr>
          <p:cNvPr id="8" name="図 7" descr="挿絵 が含まれている画像&#10;&#10;自動的に生成された説明">
            <a:extLst>
              <a:ext uri="{FF2B5EF4-FFF2-40B4-BE49-F238E27FC236}">
                <a16:creationId xmlns:a16="http://schemas.microsoft.com/office/drawing/2014/main" id="{CF8BD079-FC1A-467D-9605-D60F7AFA7D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1014729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スライド番号プレースホルダー 3">
            <a:extLst>
              <a:ext uri="{FF2B5EF4-FFF2-40B4-BE49-F238E27FC236}">
                <a16:creationId xmlns:a16="http://schemas.microsoft.com/office/drawing/2014/main" id="{EA6B0AFD-2744-4D28-AAE6-245976C5F4F8}"/>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1724FEE3-94EC-47A2-8A00-D1A3CDD6D86F}" type="slidenum">
              <a:rPr lang="en-US" altLang="ja-JP" sz="1500">
                <a:solidFill>
                  <a:schemeClr val="bg1"/>
                </a:solidFill>
                <a:ea typeface="HGP創英角ｺﾞｼｯｸUB" panose="020B0900000000000000" pitchFamily="50" charset="-128"/>
              </a:rPr>
              <a:pPr>
                <a:spcBef>
                  <a:spcPct val="0"/>
                </a:spcBef>
                <a:buFontTx/>
                <a:buNone/>
              </a:pPr>
              <a:t>11</a:t>
            </a:fld>
            <a:endParaRPr lang="en-US" altLang="ja-JP" sz="1500">
              <a:solidFill>
                <a:schemeClr val="bg1"/>
              </a:solidFill>
              <a:ea typeface="HGP創英角ｺﾞｼｯｸUB" panose="020B0900000000000000" pitchFamily="50" charset="-128"/>
            </a:endParaRPr>
          </a:p>
        </p:txBody>
      </p:sp>
      <p:sp>
        <p:nvSpPr>
          <p:cNvPr id="4" name="Text Box 4">
            <a:extLst>
              <a:ext uri="{FF2B5EF4-FFF2-40B4-BE49-F238E27FC236}">
                <a16:creationId xmlns:a16="http://schemas.microsoft.com/office/drawing/2014/main" id="{129E6442-4C21-472B-81B3-522BA8812BF6}"/>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6" name="図 5" descr="ロゴ, アイコン&#10;&#10;自動的に生成された説明">
            <a:extLst>
              <a:ext uri="{FF2B5EF4-FFF2-40B4-BE49-F238E27FC236}">
                <a16:creationId xmlns:a16="http://schemas.microsoft.com/office/drawing/2014/main" id="{E6A900F0-BD22-4AC0-AEB7-23857351F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3" name="図 2" descr="テーブル&#10;&#10;自動的に生成された説明">
            <a:extLst>
              <a:ext uri="{FF2B5EF4-FFF2-40B4-BE49-F238E27FC236}">
                <a16:creationId xmlns:a16="http://schemas.microsoft.com/office/drawing/2014/main" id="{8D154FC6-DEB8-4C42-8D7D-B04F1792C3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83483"/>
            <a:ext cx="9144000" cy="5291039"/>
          </a:xfrm>
          <a:prstGeom prst="rect">
            <a:avLst/>
          </a:prstGeom>
        </p:spPr>
      </p:pic>
      <p:pic>
        <p:nvPicPr>
          <p:cNvPr id="8" name="図 7" descr="挿絵 が含まれている画像&#10;&#10;自動的に生成された説明">
            <a:extLst>
              <a:ext uri="{FF2B5EF4-FFF2-40B4-BE49-F238E27FC236}">
                <a16:creationId xmlns:a16="http://schemas.microsoft.com/office/drawing/2014/main" id="{307FA067-CA43-4BEB-9C3E-8AF0FFBEFA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2651093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スライド番号プレースホルダー 3">
            <a:extLst>
              <a:ext uri="{FF2B5EF4-FFF2-40B4-BE49-F238E27FC236}">
                <a16:creationId xmlns:a16="http://schemas.microsoft.com/office/drawing/2014/main" id="{EA6B0AFD-2744-4D28-AAE6-245976C5F4F8}"/>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1724FEE3-94EC-47A2-8A00-D1A3CDD6D86F}" type="slidenum">
              <a:rPr lang="en-US" altLang="ja-JP" sz="1500">
                <a:solidFill>
                  <a:schemeClr val="bg1"/>
                </a:solidFill>
                <a:ea typeface="HGP創英角ｺﾞｼｯｸUB" panose="020B0900000000000000" pitchFamily="50" charset="-128"/>
              </a:rPr>
              <a:pPr>
                <a:spcBef>
                  <a:spcPct val="0"/>
                </a:spcBef>
                <a:buFontTx/>
                <a:buNone/>
              </a:pPr>
              <a:t>12</a:t>
            </a:fld>
            <a:endParaRPr lang="en-US" altLang="ja-JP" sz="1500">
              <a:solidFill>
                <a:schemeClr val="bg1"/>
              </a:solidFill>
              <a:ea typeface="HGP創英角ｺﾞｼｯｸUB" panose="020B0900000000000000" pitchFamily="50" charset="-128"/>
            </a:endParaRPr>
          </a:p>
        </p:txBody>
      </p:sp>
      <p:sp>
        <p:nvSpPr>
          <p:cNvPr id="4" name="Text Box 4">
            <a:extLst>
              <a:ext uri="{FF2B5EF4-FFF2-40B4-BE49-F238E27FC236}">
                <a16:creationId xmlns:a16="http://schemas.microsoft.com/office/drawing/2014/main" id="{5C18C033-A219-4DA1-A37E-2BD595D32759}"/>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5" name="図 4" descr="ロゴ, アイコン&#10;&#10;自動的に生成された説明">
            <a:extLst>
              <a:ext uri="{FF2B5EF4-FFF2-40B4-BE49-F238E27FC236}">
                <a16:creationId xmlns:a16="http://schemas.microsoft.com/office/drawing/2014/main" id="{DD675238-A3D4-47D1-8EA9-BD1016E253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6" name="図 5" descr="テーブル&#10;&#10;自動的に生成された説明">
            <a:extLst>
              <a:ext uri="{FF2B5EF4-FFF2-40B4-BE49-F238E27FC236}">
                <a16:creationId xmlns:a16="http://schemas.microsoft.com/office/drawing/2014/main" id="{731DD278-2D94-435E-AD2B-495823D4A9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572" y="197026"/>
            <a:ext cx="7167381" cy="6259795"/>
          </a:xfrm>
          <a:prstGeom prst="rect">
            <a:avLst/>
          </a:prstGeom>
        </p:spPr>
      </p:pic>
      <p:pic>
        <p:nvPicPr>
          <p:cNvPr id="8" name="図 7" descr="挿絵 が含まれている画像&#10;&#10;自動的に生成された説明">
            <a:extLst>
              <a:ext uri="{FF2B5EF4-FFF2-40B4-BE49-F238E27FC236}">
                <a16:creationId xmlns:a16="http://schemas.microsoft.com/office/drawing/2014/main" id="{B6CCB2DF-5CD3-4149-83CE-4694250772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3823500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スライド番号プレースホルダー 3">
            <a:extLst>
              <a:ext uri="{FF2B5EF4-FFF2-40B4-BE49-F238E27FC236}">
                <a16:creationId xmlns:a16="http://schemas.microsoft.com/office/drawing/2014/main" id="{EA6B0AFD-2744-4D28-AAE6-245976C5F4F8}"/>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1724FEE3-94EC-47A2-8A00-D1A3CDD6D86F}" type="slidenum">
              <a:rPr lang="en-US" altLang="ja-JP" sz="1500">
                <a:solidFill>
                  <a:schemeClr val="bg1"/>
                </a:solidFill>
                <a:ea typeface="HGP創英角ｺﾞｼｯｸUB" panose="020B0900000000000000" pitchFamily="50" charset="-128"/>
              </a:rPr>
              <a:pPr>
                <a:spcBef>
                  <a:spcPct val="0"/>
                </a:spcBef>
                <a:buFontTx/>
                <a:buNone/>
              </a:pPr>
              <a:t>13</a:t>
            </a:fld>
            <a:endParaRPr lang="en-US" altLang="ja-JP" sz="1500">
              <a:solidFill>
                <a:schemeClr val="bg1"/>
              </a:solidFill>
              <a:ea typeface="HGP創英角ｺﾞｼｯｸUB" panose="020B0900000000000000" pitchFamily="50" charset="-128"/>
            </a:endParaRPr>
          </a:p>
        </p:txBody>
      </p:sp>
      <p:sp>
        <p:nvSpPr>
          <p:cNvPr id="4" name="Text Box 4">
            <a:extLst>
              <a:ext uri="{FF2B5EF4-FFF2-40B4-BE49-F238E27FC236}">
                <a16:creationId xmlns:a16="http://schemas.microsoft.com/office/drawing/2014/main" id="{129E6442-4C21-472B-81B3-522BA8812BF6}"/>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6" name="図 5" descr="ロゴ, アイコン&#10;&#10;自動的に生成された説明">
            <a:extLst>
              <a:ext uri="{FF2B5EF4-FFF2-40B4-BE49-F238E27FC236}">
                <a16:creationId xmlns:a16="http://schemas.microsoft.com/office/drawing/2014/main" id="{E6A900F0-BD22-4AC0-AEB7-23857351F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7" name="テキスト ボックス 6">
            <a:extLst>
              <a:ext uri="{FF2B5EF4-FFF2-40B4-BE49-F238E27FC236}">
                <a16:creationId xmlns:a16="http://schemas.microsoft.com/office/drawing/2014/main" id="{2E642494-560B-45CA-AA6F-22C3449CAB52}"/>
              </a:ext>
            </a:extLst>
          </p:cNvPr>
          <p:cNvSpPr txBox="1"/>
          <p:nvPr/>
        </p:nvSpPr>
        <p:spPr>
          <a:xfrm>
            <a:off x="2574000" y="122477"/>
            <a:ext cx="3996000" cy="584775"/>
          </a:xfrm>
          <a:prstGeom prst="rect">
            <a:avLst/>
          </a:prstGeom>
          <a:solidFill>
            <a:schemeClr val="accent1">
              <a:lumMod val="40000"/>
              <a:lumOff val="60000"/>
            </a:schemeClr>
          </a:solidFill>
        </p:spPr>
        <p:txBody>
          <a:bodyPr wrap="square" rtlCol="0">
            <a:spAutoFit/>
          </a:bodyPr>
          <a:lstStyle/>
          <a:p>
            <a:pPr algn="ctr"/>
            <a:r>
              <a:rPr lang="ja-JP" altLang="en-US" dirty="0"/>
              <a:t>　　</a:t>
            </a:r>
            <a:r>
              <a:rPr lang="ja-JP" altLang="en-US" sz="3200" b="1" dirty="0">
                <a:latin typeface="Meiryo UI" panose="020B0604030504040204" pitchFamily="50" charset="-128"/>
                <a:ea typeface="Meiryo UI" panose="020B0604030504040204" pitchFamily="50" charset="-128"/>
              </a:rPr>
              <a:t>コネクタ塾のご紹介</a:t>
            </a:r>
          </a:p>
        </p:txBody>
      </p:sp>
      <p:sp>
        <p:nvSpPr>
          <p:cNvPr id="2" name="テキスト ボックス 1">
            <a:extLst>
              <a:ext uri="{FF2B5EF4-FFF2-40B4-BE49-F238E27FC236}">
                <a16:creationId xmlns:a16="http://schemas.microsoft.com/office/drawing/2014/main" id="{9AC6D31D-98E1-45CC-ACCE-D0F44D611032}"/>
              </a:ext>
            </a:extLst>
          </p:cNvPr>
          <p:cNvSpPr txBox="1"/>
          <p:nvPr/>
        </p:nvSpPr>
        <p:spPr>
          <a:xfrm>
            <a:off x="719142" y="759298"/>
            <a:ext cx="7877855" cy="2092881"/>
          </a:xfrm>
          <a:prstGeom prst="rect">
            <a:avLst/>
          </a:prstGeom>
          <a:noFill/>
        </p:spPr>
        <p:txBody>
          <a:bodyPr wrap="square" rtlCol="0">
            <a:spAutoFit/>
          </a:bodyPr>
          <a:lstStyle/>
          <a:p>
            <a:r>
              <a:rPr lang="ja-JP" altLang="en-US" sz="1800" dirty="0">
                <a:latin typeface="Meiryo UI" panose="020B0604030504040204" pitchFamily="50" charset="-128"/>
                <a:ea typeface="Meiryo UI" panose="020B0604030504040204" pitchFamily="50" charset="-128"/>
              </a:rPr>
              <a:t>１，講師紹介</a:t>
            </a:r>
            <a:endParaRPr lang="en-US" altLang="ja-JP" sz="18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Ｃプランナーズ創業者　川口　明</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a:t>
            </a:r>
            <a:r>
              <a:rPr lang="ja-JP" altLang="en-US" sz="1400" dirty="0">
                <a:solidFill>
                  <a:schemeClr val="bg1">
                    <a:lumMod val="65000"/>
                  </a:schemeClr>
                </a:solidFill>
                <a:latin typeface="Meiryo UI" panose="020B0604030504040204" pitchFamily="50" charset="-128"/>
                <a:ea typeface="Meiryo UI" panose="020B0604030504040204" pitchFamily="50" charset="-128"/>
              </a:rPr>
              <a:t>経歴）日本</a:t>
            </a:r>
            <a:r>
              <a:rPr lang="en-US" altLang="ja-JP" sz="1400" dirty="0">
                <a:solidFill>
                  <a:schemeClr val="bg1">
                    <a:lumMod val="65000"/>
                  </a:schemeClr>
                </a:solidFill>
                <a:latin typeface="Meiryo UI" panose="020B0604030504040204" pitchFamily="50" charset="-128"/>
                <a:ea typeface="Meiryo UI" panose="020B0604030504040204" pitchFamily="50" charset="-128"/>
              </a:rPr>
              <a:t>AMP(</a:t>
            </a:r>
            <a:r>
              <a:rPr lang="ja-JP" altLang="en-US" sz="1400" dirty="0">
                <a:solidFill>
                  <a:schemeClr val="bg1">
                    <a:lumMod val="65000"/>
                  </a:schemeClr>
                </a:solidFill>
                <a:latin typeface="Meiryo UI" panose="020B0604030504040204" pitchFamily="50" charset="-128"/>
                <a:ea typeface="Meiryo UI" panose="020B0604030504040204" pitchFamily="50" charset="-128"/>
              </a:rPr>
              <a:t>株</a:t>
            </a:r>
            <a:r>
              <a:rPr lang="en-US" altLang="ja-JP" sz="1400" dirty="0">
                <a:solidFill>
                  <a:schemeClr val="bg1">
                    <a:lumMod val="65000"/>
                  </a:schemeClr>
                </a:solidFill>
                <a:latin typeface="Meiryo UI" panose="020B0604030504040204" pitchFamily="50" charset="-128"/>
                <a:ea typeface="Meiryo UI" panose="020B0604030504040204" pitchFamily="50" charset="-128"/>
              </a:rPr>
              <a:t>)</a:t>
            </a:r>
            <a:r>
              <a:rPr lang="ja-JP" altLang="en-US" sz="1400" dirty="0">
                <a:solidFill>
                  <a:schemeClr val="bg1">
                    <a:lumMod val="65000"/>
                  </a:schemeClr>
                </a:solidFill>
                <a:latin typeface="Meiryo UI" panose="020B0604030504040204" pitchFamily="50" charset="-128"/>
                <a:ea typeface="Meiryo UI" panose="020B0604030504040204" pitchFamily="50" charset="-128"/>
              </a:rPr>
              <a:t>　現</a:t>
            </a:r>
            <a:r>
              <a:rPr lang="en-US" altLang="ja-JP" sz="1400" dirty="0">
                <a:solidFill>
                  <a:schemeClr val="bg1">
                    <a:lumMod val="65000"/>
                  </a:schemeClr>
                </a:solidFill>
                <a:latin typeface="Meiryo UI" panose="020B0604030504040204" pitchFamily="50" charset="-128"/>
                <a:ea typeface="Meiryo UI" panose="020B0604030504040204" pitchFamily="50" charset="-128"/>
              </a:rPr>
              <a:t>Tyco Electronics  19</a:t>
            </a:r>
            <a:r>
              <a:rPr lang="ja-JP" altLang="en-US" sz="1400" dirty="0">
                <a:solidFill>
                  <a:schemeClr val="bg1">
                    <a:lumMod val="65000"/>
                  </a:schemeClr>
                </a:solidFill>
                <a:latin typeface="Meiryo UI" panose="020B0604030504040204" pitchFamily="50" charset="-128"/>
                <a:ea typeface="Meiryo UI" panose="020B0604030504040204" pitchFamily="50" charset="-128"/>
              </a:rPr>
              <a:t>年勤務</a:t>
            </a:r>
            <a:endParaRPr lang="en-US" altLang="ja-JP" sz="1400" dirty="0">
              <a:solidFill>
                <a:schemeClr val="bg1">
                  <a:lumMod val="65000"/>
                </a:schemeClr>
              </a:solidFill>
              <a:latin typeface="Meiryo UI" panose="020B0604030504040204" pitchFamily="50" charset="-128"/>
              <a:ea typeface="Meiryo UI" panose="020B0604030504040204" pitchFamily="50" charset="-128"/>
            </a:endParaRPr>
          </a:p>
          <a:p>
            <a:r>
              <a:rPr lang="en-US" altLang="ja-JP" sz="1400" dirty="0">
                <a:solidFill>
                  <a:schemeClr val="bg1">
                    <a:lumMod val="65000"/>
                  </a:schemeClr>
                </a:solidFill>
                <a:latin typeface="Meiryo UI" panose="020B0604030504040204" pitchFamily="50" charset="-128"/>
                <a:ea typeface="Meiryo UI" panose="020B0604030504040204" pitchFamily="50" charset="-128"/>
              </a:rPr>
              <a:t>             FCI Japan(</a:t>
            </a:r>
            <a:r>
              <a:rPr lang="ja-JP" altLang="en-US" sz="1400" dirty="0">
                <a:solidFill>
                  <a:schemeClr val="bg1">
                    <a:lumMod val="65000"/>
                  </a:schemeClr>
                </a:solidFill>
                <a:latin typeface="Meiryo UI" panose="020B0604030504040204" pitchFamily="50" charset="-128"/>
                <a:ea typeface="Meiryo UI" panose="020B0604030504040204" pitchFamily="50" charset="-128"/>
              </a:rPr>
              <a:t>株</a:t>
            </a:r>
            <a:r>
              <a:rPr lang="en-US" altLang="ja-JP" sz="1400" dirty="0">
                <a:solidFill>
                  <a:schemeClr val="bg1">
                    <a:lumMod val="65000"/>
                  </a:schemeClr>
                </a:solidFill>
                <a:latin typeface="Meiryo UI" panose="020B0604030504040204" pitchFamily="50" charset="-128"/>
                <a:ea typeface="Meiryo UI" panose="020B0604030504040204" pitchFamily="50" charset="-128"/>
              </a:rPr>
              <a:t>)</a:t>
            </a:r>
            <a:r>
              <a:rPr lang="ja-JP" altLang="en-US" sz="1400" dirty="0">
                <a:solidFill>
                  <a:schemeClr val="bg1">
                    <a:lumMod val="65000"/>
                  </a:schemeClr>
                </a:solidFill>
                <a:latin typeface="Meiryo UI" panose="020B0604030504040204" pitchFamily="50" charset="-128"/>
                <a:ea typeface="Meiryo UI" panose="020B0604030504040204" pitchFamily="50" charset="-128"/>
              </a:rPr>
              <a:t>　現</a:t>
            </a:r>
            <a:r>
              <a:rPr lang="en-US" altLang="ja-JP" sz="1400" dirty="0" err="1">
                <a:solidFill>
                  <a:schemeClr val="bg1">
                    <a:lumMod val="65000"/>
                  </a:schemeClr>
                </a:solidFill>
                <a:latin typeface="Meiryo UI" panose="020B0604030504040204" pitchFamily="50" charset="-128"/>
                <a:ea typeface="Meiryo UI" panose="020B0604030504040204" pitchFamily="50" charset="-128"/>
              </a:rPr>
              <a:t>Aptiv</a:t>
            </a:r>
            <a:r>
              <a:rPr lang="en-US" altLang="ja-JP" sz="1400" dirty="0">
                <a:solidFill>
                  <a:schemeClr val="bg1">
                    <a:lumMod val="65000"/>
                  </a:schemeClr>
                </a:solidFill>
                <a:latin typeface="Meiryo UI" panose="020B0604030504040204" pitchFamily="50" charset="-128"/>
                <a:ea typeface="Meiryo UI" panose="020B0604030504040204" pitchFamily="50" charset="-128"/>
              </a:rPr>
              <a:t>                 5</a:t>
            </a:r>
            <a:r>
              <a:rPr lang="ja-JP" altLang="en-US" sz="1400" dirty="0">
                <a:solidFill>
                  <a:schemeClr val="bg1">
                    <a:lumMod val="65000"/>
                  </a:schemeClr>
                </a:solidFill>
                <a:latin typeface="Meiryo UI" panose="020B0604030504040204" pitchFamily="50" charset="-128"/>
                <a:ea typeface="Meiryo UI" panose="020B0604030504040204" pitchFamily="50" charset="-128"/>
              </a:rPr>
              <a:t>年勤務</a:t>
            </a:r>
            <a:endParaRPr lang="en-US" altLang="ja-JP" sz="1400" dirty="0">
              <a:solidFill>
                <a:schemeClr val="bg1">
                  <a:lumMod val="65000"/>
                </a:schemeClr>
              </a:solidFill>
              <a:latin typeface="Meiryo UI" panose="020B0604030504040204" pitchFamily="50" charset="-128"/>
              <a:ea typeface="Meiryo UI" panose="020B0604030504040204" pitchFamily="50" charset="-128"/>
            </a:endParaRPr>
          </a:p>
          <a:p>
            <a:r>
              <a:rPr lang="en-US" altLang="ja-JP" sz="1400" dirty="0">
                <a:solidFill>
                  <a:schemeClr val="bg1">
                    <a:lumMod val="65000"/>
                  </a:schemeClr>
                </a:solidFill>
                <a:latin typeface="Meiryo UI" panose="020B0604030504040204" pitchFamily="50" charset="-128"/>
                <a:ea typeface="Meiryo UI" panose="020B0604030504040204" pitchFamily="50" charset="-128"/>
              </a:rPr>
              <a:t>             </a:t>
            </a:r>
            <a:r>
              <a:rPr lang="ja-JP" altLang="en-US" sz="1400" dirty="0">
                <a:solidFill>
                  <a:schemeClr val="bg1">
                    <a:lumMod val="65000"/>
                  </a:schemeClr>
                </a:solidFill>
                <a:latin typeface="Meiryo UI" panose="020B0604030504040204" pitchFamily="50" charset="-128"/>
                <a:ea typeface="Meiryo UI" panose="020B0604030504040204" pitchFamily="50" charset="-128"/>
              </a:rPr>
              <a:t>日本モレックス</a:t>
            </a:r>
            <a:r>
              <a:rPr lang="en-US" altLang="ja-JP" sz="1400" dirty="0">
                <a:solidFill>
                  <a:schemeClr val="bg1">
                    <a:lumMod val="65000"/>
                  </a:schemeClr>
                </a:solidFill>
                <a:latin typeface="Meiryo UI" panose="020B0604030504040204" pitchFamily="50" charset="-128"/>
                <a:ea typeface="Meiryo UI" panose="020B0604030504040204" pitchFamily="50" charset="-128"/>
              </a:rPr>
              <a:t>(</a:t>
            </a:r>
            <a:r>
              <a:rPr lang="ja-JP" altLang="en-US" sz="1400" dirty="0">
                <a:solidFill>
                  <a:schemeClr val="bg1">
                    <a:lumMod val="65000"/>
                  </a:schemeClr>
                </a:solidFill>
                <a:latin typeface="Meiryo UI" panose="020B0604030504040204" pitchFamily="50" charset="-128"/>
                <a:ea typeface="Meiryo UI" panose="020B0604030504040204" pitchFamily="50" charset="-128"/>
              </a:rPr>
              <a:t>株</a:t>
            </a:r>
            <a:r>
              <a:rPr lang="en-US" altLang="ja-JP" sz="1400" dirty="0">
                <a:solidFill>
                  <a:schemeClr val="bg1">
                    <a:lumMod val="65000"/>
                  </a:schemeClr>
                </a:solidFill>
                <a:latin typeface="Meiryo UI" panose="020B0604030504040204" pitchFamily="50" charset="-128"/>
                <a:ea typeface="Meiryo UI" panose="020B0604030504040204" pitchFamily="50" charset="-128"/>
              </a:rPr>
              <a:t>)                           5</a:t>
            </a:r>
            <a:r>
              <a:rPr lang="ja-JP" altLang="en-US" sz="1400" dirty="0">
                <a:solidFill>
                  <a:schemeClr val="bg1">
                    <a:lumMod val="65000"/>
                  </a:schemeClr>
                </a:solidFill>
                <a:latin typeface="Meiryo UI" panose="020B0604030504040204" pitchFamily="50" charset="-128"/>
                <a:ea typeface="Meiryo UI" panose="020B0604030504040204" pitchFamily="50" charset="-128"/>
              </a:rPr>
              <a:t>年勤務</a:t>
            </a:r>
            <a:endParaRPr lang="en-US" altLang="ja-JP" sz="1400" dirty="0">
              <a:solidFill>
                <a:schemeClr val="bg1">
                  <a:lumMod val="65000"/>
                </a:schemeClr>
              </a:solidFill>
              <a:latin typeface="Meiryo UI" panose="020B0604030504040204" pitchFamily="50" charset="-128"/>
              <a:ea typeface="Meiryo UI" panose="020B0604030504040204" pitchFamily="50" charset="-128"/>
            </a:endParaRPr>
          </a:p>
          <a:p>
            <a:r>
              <a:rPr lang="en-US" altLang="ja-JP" sz="1400" dirty="0">
                <a:solidFill>
                  <a:schemeClr val="bg1">
                    <a:lumMod val="65000"/>
                  </a:schemeClr>
                </a:solidFill>
                <a:latin typeface="Meiryo UI" panose="020B0604030504040204" pitchFamily="50" charset="-128"/>
                <a:ea typeface="Meiryo UI" panose="020B0604030504040204" pitchFamily="50" charset="-128"/>
              </a:rPr>
              <a:t>             KOSTAL Japan(</a:t>
            </a:r>
            <a:r>
              <a:rPr lang="ja-JP" altLang="en-US" sz="1400" dirty="0">
                <a:solidFill>
                  <a:schemeClr val="bg1">
                    <a:lumMod val="65000"/>
                  </a:schemeClr>
                </a:solidFill>
                <a:latin typeface="Meiryo UI" panose="020B0604030504040204" pitchFamily="50" charset="-128"/>
                <a:ea typeface="Meiryo UI" panose="020B0604030504040204" pitchFamily="50" charset="-128"/>
              </a:rPr>
              <a:t>株</a:t>
            </a:r>
            <a:r>
              <a:rPr lang="en-US" altLang="ja-JP" sz="1400" dirty="0">
                <a:solidFill>
                  <a:schemeClr val="bg1">
                    <a:lumMod val="65000"/>
                  </a:schemeClr>
                </a:solidFill>
                <a:latin typeface="Meiryo UI" panose="020B0604030504040204" pitchFamily="50" charset="-128"/>
                <a:ea typeface="Meiryo UI" panose="020B0604030504040204" pitchFamily="50" charset="-128"/>
              </a:rPr>
              <a:t>)</a:t>
            </a:r>
            <a:r>
              <a:rPr lang="ja-JP" altLang="en-US" sz="1400" dirty="0">
                <a:solidFill>
                  <a:schemeClr val="bg1">
                    <a:lumMod val="65000"/>
                  </a:schemeClr>
                </a:solidFill>
                <a:latin typeface="Meiryo UI" panose="020B0604030504040204" pitchFamily="50" charset="-128"/>
                <a:ea typeface="Meiryo UI" panose="020B0604030504040204" pitchFamily="50" charset="-128"/>
              </a:rPr>
              <a:t>　                     </a:t>
            </a:r>
            <a:r>
              <a:rPr lang="en-US" altLang="ja-JP" sz="1400" dirty="0">
                <a:solidFill>
                  <a:schemeClr val="bg1">
                    <a:lumMod val="65000"/>
                  </a:schemeClr>
                </a:solidFill>
                <a:latin typeface="Meiryo UI" panose="020B0604030504040204" pitchFamily="50" charset="-128"/>
                <a:ea typeface="Meiryo UI" panose="020B0604030504040204" pitchFamily="50" charset="-128"/>
              </a:rPr>
              <a:t>4</a:t>
            </a:r>
            <a:r>
              <a:rPr lang="ja-JP" altLang="en-US" sz="1400" dirty="0">
                <a:solidFill>
                  <a:schemeClr val="bg1">
                    <a:lumMod val="65000"/>
                  </a:schemeClr>
                </a:solidFill>
                <a:latin typeface="Meiryo UI" panose="020B0604030504040204" pitchFamily="50" charset="-128"/>
                <a:ea typeface="Meiryo UI" panose="020B0604030504040204" pitchFamily="50" charset="-128"/>
              </a:rPr>
              <a:t>年勤務</a:t>
            </a:r>
            <a:endParaRPr lang="en-US" altLang="ja-JP" sz="1400" dirty="0">
              <a:solidFill>
                <a:schemeClr val="bg1">
                  <a:lumMod val="65000"/>
                </a:schemeClr>
              </a:solidFill>
              <a:latin typeface="Meiryo UI" panose="020B0604030504040204" pitchFamily="50" charset="-128"/>
              <a:ea typeface="Meiryo UI" panose="020B0604030504040204" pitchFamily="50" charset="-128"/>
            </a:endParaRPr>
          </a:p>
          <a:p>
            <a:r>
              <a:rPr lang="en-US" altLang="ja-JP" sz="1400" dirty="0">
                <a:solidFill>
                  <a:schemeClr val="bg1">
                    <a:lumMod val="65000"/>
                  </a:schemeClr>
                </a:solidFill>
                <a:latin typeface="Meiryo UI" panose="020B0604030504040204" pitchFamily="50" charset="-128"/>
                <a:ea typeface="Meiryo UI" panose="020B0604030504040204" pitchFamily="50" charset="-128"/>
              </a:rPr>
              <a:t>             </a:t>
            </a:r>
            <a:r>
              <a:rPr lang="ja-JP" altLang="en-US" sz="1400" dirty="0">
                <a:solidFill>
                  <a:schemeClr val="bg1">
                    <a:lumMod val="65000"/>
                  </a:schemeClr>
                </a:solidFill>
                <a:latin typeface="Meiryo UI" panose="020B0604030504040204" pitchFamily="50" charset="-128"/>
                <a:ea typeface="Meiryo UI" panose="020B0604030504040204" pitchFamily="50" charset="-128"/>
              </a:rPr>
              <a:t>韓国</a:t>
            </a:r>
            <a:r>
              <a:rPr lang="en-US" altLang="ja-JP" sz="1400" dirty="0">
                <a:solidFill>
                  <a:schemeClr val="bg1">
                    <a:lumMod val="65000"/>
                  </a:schemeClr>
                </a:solidFill>
                <a:latin typeface="Meiryo UI" panose="020B0604030504040204" pitchFamily="50" charset="-128"/>
                <a:ea typeface="Meiryo UI" panose="020B0604030504040204" pitchFamily="50" charset="-128"/>
              </a:rPr>
              <a:t>YURA CORPORATION</a:t>
            </a:r>
            <a:r>
              <a:rPr lang="ja-JP" altLang="en-US" sz="1400" dirty="0">
                <a:solidFill>
                  <a:schemeClr val="bg1">
                    <a:lumMod val="65000"/>
                  </a:schemeClr>
                </a:solidFill>
                <a:latin typeface="Meiryo UI" panose="020B0604030504040204" pitchFamily="50" charset="-128"/>
                <a:ea typeface="Meiryo UI" panose="020B0604030504040204" pitchFamily="50" charset="-128"/>
              </a:rPr>
              <a:t>　　　　　　 </a:t>
            </a:r>
            <a:r>
              <a:rPr lang="en-US" altLang="ja-JP" sz="1400" dirty="0">
                <a:solidFill>
                  <a:schemeClr val="bg1">
                    <a:lumMod val="65000"/>
                  </a:schemeClr>
                </a:solidFill>
                <a:latin typeface="Meiryo UI" panose="020B0604030504040204" pitchFamily="50" charset="-128"/>
                <a:ea typeface="Meiryo UI" panose="020B0604030504040204" pitchFamily="50" charset="-128"/>
              </a:rPr>
              <a:t>6</a:t>
            </a:r>
            <a:r>
              <a:rPr lang="ja-JP" altLang="en-US" sz="1400" dirty="0">
                <a:solidFill>
                  <a:schemeClr val="bg1">
                    <a:lumMod val="65000"/>
                  </a:schemeClr>
                </a:solidFill>
                <a:latin typeface="Meiryo UI" panose="020B0604030504040204" pitchFamily="50" charset="-128"/>
                <a:ea typeface="Meiryo UI" panose="020B0604030504040204" pitchFamily="50" charset="-128"/>
              </a:rPr>
              <a:t>年勤務</a:t>
            </a:r>
          </a:p>
        </p:txBody>
      </p:sp>
      <p:pic>
        <p:nvPicPr>
          <p:cNvPr id="8" name="図 7" descr="メガネをかけたスーツ姿の男性&#10;&#10;自動的に生成された説明">
            <a:extLst>
              <a:ext uri="{FF2B5EF4-FFF2-40B4-BE49-F238E27FC236}">
                <a16:creationId xmlns:a16="http://schemas.microsoft.com/office/drawing/2014/main" id="{C2F80687-D8B4-4EBF-A268-98A74AAE36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4482" y="759296"/>
            <a:ext cx="1670051" cy="2103663"/>
          </a:xfrm>
          <a:prstGeom prst="rect">
            <a:avLst/>
          </a:prstGeom>
        </p:spPr>
      </p:pic>
      <p:sp>
        <p:nvSpPr>
          <p:cNvPr id="9" name="テキスト ボックス 8">
            <a:extLst>
              <a:ext uri="{FF2B5EF4-FFF2-40B4-BE49-F238E27FC236}">
                <a16:creationId xmlns:a16="http://schemas.microsoft.com/office/drawing/2014/main" id="{7FF89452-2523-4324-82FD-B4AAED9A4846}"/>
              </a:ext>
            </a:extLst>
          </p:cNvPr>
          <p:cNvSpPr txBox="1"/>
          <p:nvPr/>
        </p:nvSpPr>
        <p:spPr>
          <a:xfrm>
            <a:off x="767448" y="3045308"/>
            <a:ext cx="7021287" cy="2800767"/>
          </a:xfrm>
          <a:prstGeom prst="rect">
            <a:avLst/>
          </a:prstGeom>
          <a:solidFill>
            <a:schemeClr val="bg2">
              <a:lumMod val="20000"/>
              <a:lumOff val="80000"/>
              <a:alpha val="62000"/>
            </a:schemeClr>
          </a:solidFill>
        </p:spPr>
        <p:txBody>
          <a:bodyPr wrap="square" rtlCol="0">
            <a:spAutoFit/>
          </a:bodyPr>
          <a:lstStyle/>
          <a:p>
            <a:r>
              <a:rPr lang="ja-JP" altLang="en-US" sz="1800" dirty="0">
                <a:latin typeface="Meiryo UI" panose="020B0604030504040204" pitchFamily="50" charset="-128"/>
                <a:ea typeface="Meiryo UI" panose="020B0604030504040204" pitchFamily="50" charset="-128"/>
              </a:rPr>
              <a:t>２，コネクタ塾創設の経緯</a:t>
            </a:r>
            <a:endParaRPr lang="en-US" altLang="ja-JP" sz="18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コネクターは</a:t>
            </a:r>
            <a:r>
              <a:rPr lang="en-US" altLang="ja-JP" sz="1400" dirty="0">
                <a:latin typeface="Meiryo UI" panose="020B0604030504040204" pitchFamily="50" charset="-128"/>
                <a:ea typeface="Meiryo UI" panose="020B0604030504040204" pitchFamily="50" charset="-128"/>
              </a:rPr>
              <a:t>1941</a:t>
            </a:r>
            <a:r>
              <a:rPr lang="ja-JP" altLang="en-US" sz="1400" dirty="0">
                <a:latin typeface="Meiryo UI" panose="020B0604030504040204" pitchFamily="50" charset="-128"/>
                <a:ea typeface="Meiryo UI" panose="020B0604030504040204" pitchFamily="50" charset="-128"/>
              </a:rPr>
              <a:t>年に米</a:t>
            </a:r>
            <a:r>
              <a:rPr lang="en-US" altLang="ja-JP" sz="1400" dirty="0">
                <a:latin typeface="Meiryo UI" panose="020B0604030504040204" pitchFamily="50" charset="-128"/>
                <a:ea typeface="Meiryo UI" panose="020B0604030504040204" pitchFamily="50" charset="-128"/>
              </a:rPr>
              <a:t>AMP</a:t>
            </a:r>
            <a:r>
              <a:rPr lang="ja-JP" altLang="en-US" sz="1400" dirty="0">
                <a:latin typeface="Meiryo UI" panose="020B0604030504040204" pitchFamily="50" charset="-128"/>
                <a:ea typeface="Meiryo UI" panose="020B0604030504040204" pitchFamily="50" charset="-128"/>
              </a:rPr>
              <a:t>社が製造して以来８０年以上経過していますがその基本構造</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は何ら変わっていません。</a:t>
            </a:r>
            <a:r>
              <a:rPr lang="ja-JP" altLang="en-US" sz="1100" dirty="0">
                <a:latin typeface="Meiryo UI" panose="020B0604030504040204" pitchFamily="50" charset="-128"/>
                <a:ea typeface="Meiryo UI" panose="020B0604030504040204" pitchFamily="50" charset="-128"/>
              </a:rPr>
              <a:t>（独</a:t>
            </a:r>
            <a:r>
              <a:rPr lang="en-US" altLang="ja-JP" sz="1100" dirty="0">
                <a:latin typeface="Meiryo UI" panose="020B0604030504040204" pitchFamily="50" charset="-128"/>
                <a:ea typeface="Meiryo UI" panose="020B0604030504040204" pitchFamily="50" charset="-128"/>
              </a:rPr>
              <a:t>KOSTAL</a:t>
            </a:r>
            <a:r>
              <a:rPr lang="ja-JP" altLang="en-US" sz="1100" dirty="0">
                <a:latin typeface="Meiryo UI" panose="020B0604030504040204" pitchFamily="50" charset="-128"/>
                <a:ea typeface="Meiryo UI" panose="020B0604030504040204" pitchFamily="50" charset="-128"/>
              </a:rPr>
              <a:t>の創業は</a:t>
            </a:r>
            <a:r>
              <a:rPr lang="en-US" altLang="ja-JP" sz="1100" dirty="0">
                <a:latin typeface="Meiryo UI" panose="020B0604030504040204" pitchFamily="50" charset="-128"/>
                <a:ea typeface="Meiryo UI" panose="020B0604030504040204" pitchFamily="50" charset="-128"/>
              </a:rPr>
              <a:t>1937</a:t>
            </a:r>
            <a:r>
              <a:rPr lang="ja-JP" altLang="en-US" sz="1100" dirty="0">
                <a:latin typeface="Meiryo UI" panose="020B0604030504040204" pitchFamily="50" charset="-128"/>
                <a:ea typeface="Meiryo UI" panose="020B0604030504040204" pitchFamily="50" charset="-128"/>
              </a:rPr>
              <a:t>年）</a:t>
            </a:r>
            <a:endParaRPr lang="en-US" altLang="ja-JP" sz="11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その基本技術を次代に継承すべく、コネクタに関わる基本技術を少しでも多くのエンジニアに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伝承する為に</a:t>
            </a:r>
            <a:r>
              <a:rPr lang="ja-JP" altLang="en-US" sz="1400" b="1" dirty="0">
                <a:solidFill>
                  <a:srgbClr val="FF6699"/>
                </a:solidFill>
                <a:latin typeface="Meiryo UI" panose="020B0604030504040204" pitchFamily="50" charset="-128"/>
                <a:ea typeface="Meiryo UI" panose="020B0604030504040204" pitchFamily="50" charset="-128"/>
              </a:rPr>
              <a:t>「コネクタ塾」</a:t>
            </a:r>
            <a:r>
              <a:rPr lang="ja-JP" altLang="en-US" sz="1400" dirty="0">
                <a:latin typeface="Meiryo UI" panose="020B0604030504040204" pitchFamily="50" charset="-128"/>
                <a:ea typeface="Meiryo UI" panose="020B0604030504040204" pitchFamily="50" charset="-128"/>
              </a:rPr>
              <a:t>を開設いたしました。</a:t>
            </a:r>
            <a:endParaRPr lang="en-US" altLang="ja-JP" sz="1400" dirty="0">
              <a:latin typeface="Meiryo UI" panose="020B0604030504040204" pitchFamily="50" charset="-128"/>
              <a:ea typeface="Meiryo UI" panose="020B0604030504040204" pitchFamily="50" charset="-128"/>
            </a:endParaRPr>
          </a:p>
          <a:p>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それは多くの企業様ではコネクタに特化した総合的な技術教育資料をお持ちで無く、弊社の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技術資料は既に２０社以上の企業様に紹介させていただき、高評価を頂戴しております。</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rPr>
              <a:t>３，コネクタ塾</a:t>
            </a:r>
            <a:endParaRPr lang="en-US" altLang="ja-JP" sz="18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a:t>
            </a:r>
            <a:r>
              <a:rPr lang="ja-JP" altLang="en-US" sz="1400" dirty="0">
                <a:solidFill>
                  <a:srgbClr val="FF6699"/>
                </a:solidFill>
                <a:latin typeface="Meiryo UI" panose="020B0604030504040204" pitchFamily="50" charset="-128"/>
                <a:ea typeface="Meiryo UI" panose="020B0604030504040204" pitchFamily="50" charset="-128"/>
              </a:rPr>
              <a:t>コネクタ塾</a:t>
            </a:r>
            <a:r>
              <a:rPr lang="ja-JP" altLang="en-US" sz="1400" dirty="0">
                <a:latin typeface="Meiryo UI" panose="020B0604030504040204" pitchFamily="50" charset="-128"/>
                <a:ea typeface="Meiryo UI" panose="020B0604030504040204" pitchFamily="50" charset="-128"/>
              </a:rPr>
              <a:t>はこのコロナ禍にあってインターネットを使った非対面講習形式にしております。</a:t>
            </a:r>
            <a:endParaRPr lang="en-US" altLang="ja-JP" sz="1400" dirty="0">
              <a:latin typeface="Meiryo UI" panose="020B0604030504040204" pitchFamily="50" charset="-128"/>
              <a:ea typeface="Meiryo UI" panose="020B0604030504040204" pitchFamily="50" charset="-128"/>
            </a:endParaRPr>
          </a:p>
          <a:p>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　「</a:t>
            </a:r>
            <a:r>
              <a:rPr lang="en-US" altLang="ja-JP" sz="1400" dirty="0">
                <a:latin typeface="Meiryo UI" panose="020B0604030504040204" pitchFamily="50" charset="-128"/>
                <a:ea typeface="Meiryo UI" panose="020B0604030504040204" pitchFamily="50" charset="-128"/>
              </a:rPr>
              <a:t>Teams</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Zoom pro</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Skype</a:t>
            </a:r>
            <a:r>
              <a:rPr lang="ja-JP" altLang="en-US" sz="1400" dirty="0">
                <a:latin typeface="Meiryo UI" panose="020B0604030504040204" pitchFamily="50" charset="-128"/>
                <a:ea typeface="Meiryo UI" panose="020B0604030504040204" pitchFamily="50" charset="-128"/>
              </a:rPr>
              <a:t>」等を使ったウェビナーになります。　</a:t>
            </a:r>
            <a:r>
              <a:rPr lang="ja-JP" altLang="en-US" dirty="0"/>
              <a:t>　　</a:t>
            </a:r>
          </a:p>
        </p:txBody>
      </p:sp>
      <p:sp>
        <p:nvSpPr>
          <p:cNvPr id="10" name="テキスト ボックス 9">
            <a:extLst>
              <a:ext uri="{FF2B5EF4-FFF2-40B4-BE49-F238E27FC236}">
                <a16:creationId xmlns:a16="http://schemas.microsoft.com/office/drawing/2014/main" id="{AFE64CB3-1797-49F4-9D6B-88F7D598D685}"/>
              </a:ext>
            </a:extLst>
          </p:cNvPr>
          <p:cNvSpPr txBox="1"/>
          <p:nvPr/>
        </p:nvSpPr>
        <p:spPr>
          <a:xfrm>
            <a:off x="4114803" y="3061636"/>
            <a:ext cx="2970433" cy="369332"/>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rPr>
              <a:t>３９年間コネクタ開発に従事</a:t>
            </a:r>
          </a:p>
        </p:txBody>
      </p:sp>
      <p:pic>
        <p:nvPicPr>
          <p:cNvPr id="11" name="図 10" descr="挿絵 が含まれている画像&#10;&#10;自動的に生成された説明">
            <a:extLst>
              <a:ext uri="{FF2B5EF4-FFF2-40B4-BE49-F238E27FC236}">
                <a16:creationId xmlns:a16="http://schemas.microsoft.com/office/drawing/2014/main" id="{969A97DF-C627-4C27-AA8E-F316647DE5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
        <p:nvSpPr>
          <p:cNvPr id="3" name="テキスト ボックス 2">
            <a:extLst>
              <a:ext uri="{FF2B5EF4-FFF2-40B4-BE49-F238E27FC236}">
                <a16:creationId xmlns:a16="http://schemas.microsoft.com/office/drawing/2014/main" id="{D04235A9-52C4-4B36-931C-DEFB8568E524}"/>
              </a:ext>
            </a:extLst>
          </p:cNvPr>
          <p:cNvSpPr txBox="1"/>
          <p:nvPr/>
        </p:nvSpPr>
        <p:spPr>
          <a:xfrm>
            <a:off x="767448" y="5853797"/>
            <a:ext cx="7021287" cy="646331"/>
          </a:xfrm>
          <a:prstGeom prst="rect">
            <a:avLst/>
          </a:prstGeom>
          <a:solidFill>
            <a:schemeClr val="bg1">
              <a:lumMod val="85000"/>
              <a:alpha val="81000"/>
            </a:schemeClr>
          </a:solidFill>
        </p:spPr>
        <p:txBody>
          <a:bodyPr wrap="square" rtlCol="0">
            <a:spAutoFit/>
          </a:bodyPr>
          <a:lstStyle/>
          <a:p>
            <a:r>
              <a:rPr lang="ja-JP" altLang="en-US" sz="1800" dirty="0">
                <a:latin typeface="Meiryo UI" panose="020B0604030504040204" pitchFamily="50" charset="-128"/>
                <a:ea typeface="Meiryo UI" panose="020B0604030504040204" pitchFamily="50" charset="-128"/>
              </a:rPr>
              <a:t>４，お問い合わせ</a:t>
            </a:r>
            <a:endParaRPr lang="en-US" altLang="ja-JP" sz="1800"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事務局：</a:t>
            </a:r>
            <a:r>
              <a:rPr lang="en-US" altLang="ja-JP" dirty="0">
                <a:latin typeface="Meiryo UI" panose="020B0604030504040204" pitchFamily="50" charset="-128"/>
                <a:ea typeface="Meiryo UI" panose="020B0604030504040204" pitchFamily="50" charset="-128"/>
              </a:rPr>
              <a:t>042-404-2866         </a:t>
            </a:r>
            <a:r>
              <a:rPr lang="en-US" altLang="ja-JP" sz="1200" dirty="0">
                <a:latin typeface="Meiryo UI" panose="020B0604030504040204" pitchFamily="50" charset="-128"/>
                <a:ea typeface="Meiryo UI" panose="020B0604030504040204" pitchFamily="50" charset="-128"/>
              </a:rPr>
              <a:t>Mail : kawaguchi-akira@c-planners.com</a:t>
            </a:r>
            <a:endParaRPr lang="ja-JP" altLang="en-US" sz="1200" dirty="0">
              <a:latin typeface="Meiryo UI" panose="020B0604030504040204" pitchFamily="50" charset="-128"/>
              <a:ea typeface="Meiryo UI"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コンテンツ プレースホルダー 2">
            <a:extLst>
              <a:ext uri="{FF2B5EF4-FFF2-40B4-BE49-F238E27FC236}">
                <a16:creationId xmlns:a16="http://schemas.microsoft.com/office/drawing/2014/main" id="{2193A813-2E35-42FD-9C11-F356F83F6C50}"/>
              </a:ext>
            </a:extLst>
          </p:cNvPr>
          <p:cNvSpPr>
            <a:spLocks noGrp="1" noChangeArrowheads="1"/>
          </p:cNvSpPr>
          <p:nvPr>
            <p:ph idx="1"/>
          </p:nvPr>
        </p:nvSpPr>
        <p:spPr>
          <a:xfrm>
            <a:off x="1163639" y="2598738"/>
            <a:ext cx="7467600" cy="1300163"/>
          </a:xfrm>
        </p:spPr>
        <p:txBody>
          <a:bodyPr>
            <a:normAutofit fontScale="85000" lnSpcReduction="20000"/>
          </a:bodyPr>
          <a:lstStyle/>
          <a:p>
            <a:pPr marL="0" indent="0" algn="ctr">
              <a:buNone/>
            </a:pPr>
            <a:r>
              <a:rPr lang="ja-JP" altLang="en-US" sz="4800" b="1" dirty="0">
                <a:latin typeface="Meiryo UI" panose="020B0604030504040204" pitchFamily="50" charset="-128"/>
                <a:ea typeface="Meiryo UI" panose="020B0604030504040204" pitchFamily="50" charset="-128"/>
              </a:rPr>
              <a:t>ご検討の程よろしくお願い</a:t>
            </a:r>
            <a:endParaRPr lang="en-US" altLang="ja-JP" sz="4800" b="1" dirty="0">
              <a:latin typeface="Meiryo UI" panose="020B0604030504040204" pitchFamily="50" charset="-128"/>
              <a:ea typeface="Meiryo UI" panose="020B0604030504040204" pitchFamily="50" charset="-128"/>
            </a:endParaRPr>
          </a:p>
          <a:p>
            <a:pPr marL="0" indent="0" algn="ctr">
              <a:buNone/>
            </a:pPr>
            <a:r>
              <a:rPr lang="ja-JP" altLang="en-US" sz="4800" b="1" dirty="0">
                <a:latin typeface="Meiryo UI" panose="020B0604030504040204" pitchFamily="50" charset="-128"/>
                <a:ea typeface="Meiryo UI" panose="020B0604030504040204" pitchFamily="50" charset="-128"/>
              </a:rPr>
              <a:t>申し上げます。</a:t>
            </a:r>
            <a:endParaRPr lang="ja-JP" altLang="en-US" b="1" dirty="0">
              <a:latin typeface="Meiryo UI" panose="020B0604030504040204" pitchFamily="50" charset="-128"/>
              <a:ea typeface="Meiryo UI" panose="020B0604030504040204" pitchFamily="50" charset="-128"/>
            </a:endParaRPr>
          </a:p>
        </p:txBody>
      </p:sp>
      <p:sp>
        <p:nvSpPr>
          <p:cNvPr id="30723" name="スライド番号プレースホルダー 3">
            <a:extLst>
              <a:ext uri="{FF2B5EF4-FFF2-40B4-BE49-F238E27FC236}">
                <a16:creationId xmlns:a16="http://schemas.microsoft.com/office/drawing/2014/main" id="{FE7B9668-EB65-47A1-8059-6586168D7B93}"/>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F5FF5071-15DD-4607-A976-DF0640F316B0}" type="slidenum">
              <a:rPr lang="en-US" altLang="ja-JP" sz="1500">
                <a:solidFill>
                  <a:schemeClr val="bg1"/>
                </a:solidFill>
                <a:ea typeface="HGP創英角ｺﾞｼｯｸUB" panose="020B0900000000000000" pitchFamily="50" charset="-128"/>
              </a:rPr>
              <a:pPr>
                <a:spcBef>
                  <a:spcPct val="0"/>
                </a:spcBef>
                <a:buFontTx/>
                <a:buNone/>
              </a:pPr>
              <a:t>14</a:t>
            </a:fld>
            <a:endParaRPr lang="en-US" altLang="ja-JP" sz="1500">
              <a:solidFill>
                <a:schemeClr val="bg1"/>
              </a:solidFill>
              <a:ea typeface="HGP創英角ｺﾞｼｯｸUB" panose="020B0900000000000000" pitchFamily="50" charset="-128"/>
            </a:endParaRPr>
          </a:p>
        </p:txBody>
      </p:sp>
      <p:sp>
        <p:nvSpPr>
          <p:cNvPr id="4" name="Text Box 4">
            <a:extLst>
              <a:ext uri="{FF2B5EF4-FFF2-40B4-BE49-F238E27FC236}">
                <a16:creationId xmlns:a16="http://schemas.microsoft.com/office/drawing/2014/main" id="{8DF9EAFE-9958-42A5-A34D-2EFFE93FE68D}"/>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5" name="図 4" descr="ロゴ, アイコン&#10;&#10;自動的に生成された説明">
            <a:extLst>
              <a:ext uri="{FF2B5EF4-FFF2-40B4-BE49-F238E27FC236}">
                <a16:creationId xmlns:a16="http://schemas.microsoft.com/office/drawing/2014/main" id="{2FD204CA-1E8D-4325-BF7D-02E780D298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6" name="図 5" descr="挿絵 が含まれている画像&#10;&#10;自動的に生成された説明">
            <a:extLst>
              <a:ext uri="{FF2B5EF4-FFF2-40B4-BE49-F238E27FC236}">
                <a16:creationId xmlns:a16="http://schemas.microsoft.com/office/drawing/2014/main" id="{E2B2E929-3955-4F70-BA3C-5A9A56C250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スライド番号プレースホルダー 4">
            <a:extLst>
              <a:ext uri="{FF2B5EF4-FFF2-40B4-BE49-F238E27FC236}">
                <a16:creationId xmlns:a16="http://schemas.microsoft.com/office/drawing/2014/main" id="{9B3D119C-2938-4431-BD7E-BAA3B58F4089}"/>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9F157B98-74B2-4CAC-A9E9-108F1C8B3647}" type="slidenum">
              <a:rPr lang="en-US" altLang="ja-JP" sz="1500">
                <a:solidFill>
                  <a:schemeClr val="bg1"/>
                </a:solidFill>
                <a:ea typeface="HGP創英角ｺﾞｼｯｸUB" panose="020B0900000000000000" pitchFamily="50" charset="-128"/>
              </a:rPr>
              <a:pPr>
                <a:spcBef>
                  <a:spcPct val="0"/>
                </a:spcBef>
                <a:buFontTx/>
                <a:buNone/>
              </a:pPr>
              <a:t>2</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4139725D-C149-4346-8402-FD3BD9F7D1DA}"/>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8" name="図 7" descr="ロゴ, アイコン&#10;&#10;自動的に生成された説明">
            <a:extLst>
              <a:ext uri="{FF2B5EF4-FFF2-40B4-BE49-F238E27FC236}">
                <a16:creationId xmlns:a16="http://schemas.microsoft.com/office/drawing/2014/main" id="{185B53E4-7673-4499-9CDF-40F98EC192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5" name="テキスト ボックス 4">
            <a:extLst>
              <a:ext uri="{FF2B5EF4-FFF2-40B4-BE49-F238E27FC236}">
                <a16:creationId xmlns:a16="http://schemas.microsoft.com/office/drawing/2014/main" id="{E23E7F7C-579C-4E07-BD5A-C996744A51CF}"/>
              </a:ext>
            </a:extLst>
          </p:cNvPr>
          <p:cNvSpPr txBox="1"/>
          <p:nvPr/>
        </p:nvSpPr>
        <p:spPr>
          <a:xfrm>
            <a:off x="1265467" y="2106389"/>
            <a:ext cx="6866165" cy="830997"/>
          </a:xfrm>
          <a:prstGeom prst="rect">
            <a:avLst/>
          </a:prstGeom>
          <a:solidFill>
            <a:schemeClr val="bg1"/>
          </a:solidFill>
          <a:ln>
            <a:noFill/>
          </a:ln>
        </p:spPr>
        <p:txBody>
          <a:bodyPr wrap="square" rtlCol="0">
            <a:spAutoFit/>
          </a:bodyPr>
          <a:lstStyle/>
          <a:p>
            <a:pPr algn="ctr"/>
            <a:r>
              <a:rPr lang="ja-JP" altLang="en-US" sz="4800" dirty="0">
                <a:latin typeface="Meiryo UI" panose="020B0604030504040204" pitchFamily="50" charset="-128"/>
                <a:ea typeface="Meiryo UI" panose="020B0604030504040204" pitchFamily="50" charset="-128"/>
              </a:rPr>
              <a:t>コネクター塾のサービス概要</a:t>
            </a:r>
          </a:p>
        </p:txBody>
      </p:sp>
      <p:sp>
        <p:nvSpPr>
          <p:cNvPr id="2" name="テキスト ボックス 1">
            <a:extLst>
              <a:ext uri="{FF2B5EF4-FFF2-40B4-BE49-F238E27FC236}">
                <a16:creationId xmlns:a16="http://schemas.microsoft.com/office/drawing/2014/main" id="{3A56B652-683F-4D99-877B-9567C1F30B3C}"/>
              </a:ext>
            </a:extLst>
          </p:cNvPr>
          <p:cNvSpPr txBox="1"/>
          <p:nvPr/>
        </p:nvSpPr>
        <p:spPr>
          <a:xfrm>
            <a:off x="596294" y="3640680"/>
            <a:ext cx="8204511" cy="461665"/>
          </a:xfrm>
          <a:prstGeom prst="rect">
            <a:avLst/>
          </a:prstGeom>
          <a:solidFill>
            <a:srgbClr val="FF3300"/>
          </a:solidFill>
        </p:spPr>
        <p:txBody>
          <a:bodyPr wrap="square" rtlCol="0" anchor="ctr">
            <a:spAutoFit/>
          </a:bodyPr>
          <a:lstStyle/>
          <a:p>
            <a:pPr algn="ctr"/>
            <a:r>
              <a:rPr lang="ja-JP" altLang="en-US" sz="2400" dirty="0">
                <a:latin typeface="Meiryo UI" panose="020B0604030504040204" pitchFamily="50" charset="-128"/>
                <a:ea typeface="Meiryo UI" panose="020B0604030504040204" pitchFamily="50" charset="-128"/>
              </a:rPr>
              <a:t>「コネクター設計者教育」をご検討中の法人様向けご提案資料</a:t>
            </a:r>
          </a:p>
        </p:txBody>
      </p:sp>
      <p:sp>
        <p:nvSpPr>
          <p:cNvPr id="4" name="テキスト ボックス 3">
            <a:extLst>
              <a:ext uri="{FF2B5EF4-FFF2-40B4-BE49-F238E27FC236}">
                <a16:creationId xmlns:a16="http://schemas.microsoft.com/office/drawing/2014/main" id="{83FDA9C7-5284-4D89-9399-399671799A22}"/>
              </a:ext>
            </a:extLst>
          </p:cNvPr>
          <p:cNvSpPr txBox="1"/>
          <p:nvPr/>
        </p:nvSpPr>
        <p:spPr>
          <a:xfrm>
            <a:off x="1692730" y="4805638"/>
            <a:ext cx="6408964" cy="707886"/>
          </a:xfrm>
          <a:prstGeom prst="rect">
            <a:avLst/>
          </a:prstGeom>
          <a:solidFill>
            <a:schemeClr val="bg1"/>
          </a:solidFill>
          <a:ln>
            <a:noFill/>
          </a:ln>
        </p:spPr>
        <p:txBody>
          <a:bodyPr wrap="square" rtlCol="0">
            <a:spAutoFit/>
          </a:bodyPr>
          <a:lstStyle/>
          <a:p>
            <a:pPr algn="ctr"/>
            <a:r>
              <a:rPr lang="ja-JP" altLang="en-US" sz="2000" dirty="0">
                <a:latin typeface="Meiryo UI" panose="020B0604030504040204" pitchFamily="50" charset="-128"/>
                <a:ea typeface="Meiryo UI" panose="020B0604030504040204" pitchFamily="50" charset="-128"/>
              </a:rPr>
              <a:t>弊社独自の学習プログラムを使って、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実践的なコネクター設計知識を効率的に学習いただけます。</a:t>
            </a:r>
          </a:p>
        </p:txBody>
      </p:sp>
      <p:sp>
        <p:nvSpPr>
          <p:cNvPr id="6" name="テキスト ボックス 5">
            <a:extLst>
              <a:ext uri="{FF2B5EF4-FFF2-40B4-BE49-F238E27FC236}">
                <a16:creationId xmlns:a16="http://schemas.microsoft.com/office/drawing/2014/main" id="{7F89661A-B877-4204-838B-B50588700404}"/>
              </a:ext>
            </a:extLst>
          </p:cNvPr>
          <p:cNvSpPr txBox="1"/>
          <p:nvPr/>
        </p:nvSpPr>
        <p:spPr>
          <a:xfrm>
            <a:off x="1479425" y="1384095"/>
            <a:ext cx="6310993" cy="584775"/>
          </a:xfrm>
          <a:prstGeom prst="rect">
            <a:avLst/>
          </a:prstGeom>
          <a:noFill/>
        </p:spPr>
        <p:txBody>
          <a:bodyPr wrap="square" rtlCol="0">
            <a:spAutoFit/>
          </a:bodyPr>
          <a:lstStyle/>
          <a:p>
            <a:pPr algn="ctr"/>
            <a:r>
              <a:rPr lang="ja-JP" altLang="en-US" sz="3200" dirty="0">
                <a:latin typeface="Meiryo UI" panose="020B0604030504040204" pitchFamily="50" charset="-128"/>
                <a:ea typeface="Meiryo UI" panose="020B0604030504040204" pitchFamily="50" charset="-128"/>
              </a:rPr>
              <a:t>実務直結の</a:t>
            </a:r>
            <a:r>
              <a:rPr lang="en-US" altLang="ja-JP" sz="3200" dirty="0">
                <a:latin typeface="Meiryo UI" panose="020B0604030504040204" pitchFamily="50" charset="-128"/>
                <a:ea typeface="Meiryo UI" panose="020B0604030504040204" pitchFamily="50" charset="-128"/>
              </a:rPr>
              <a:t>Web</a:t>
            </a:r>
            <a:r>
              <a:rPr lang="ja-JP" altLang="en-US" sz="3200" dirty="0">
                <a:latin typeface="Meiryo UI" panose="020B0604030504040204" pitchFamily="50" charset="-128"/>
                <a:ea typeface="Meiryo UI" panose="020B0604030504040204" pitchFamily="50" charset="-128"/>
              </a:rPr>
              <a:t>学習塾</a:t>
            </a:r>
          </a:p>
        </p:txBody>
      </p:sp>
      <p:pic>
        <p:nvPicPr>
          <p:cNvPr id="10" name="図 9" descr="挿絵 が含まれている画像&#10;&#10;自動的に生成された説明">
            <a:extLst>
              <a:ext uri="{FF2B5EF4-FFF2-40B4-BE49-F238E27FC236}">
                <a16:creationId xmlns:a16="http://schemas.microsoft.com/office/drawing/2014/main" id="{B67FA634-A42E-4883-A7A1-A712BDC487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A4304F27-FD0E-412A-8CBB-3119AEACB44F}"/>
              </a:ext>
            </a:extLst>
          </p:cNvPr>
          <p:cNvSpPr>
            <a:spLocks noGrp="1" noChangeArrowheads="1"/>
          </p:cNvSpPr>
          <p:nvPr>
            <p:ph type="title"/>
          </p:nvPr>
        </p:nvSpPr>
        <p:spPr>
          <a:xfrm>
            <a:off x="0" y="-8164"/>
            <a:ext cx="9144000" cy="762000"/>
          </a:xfrm>
        </p:spPr>
        <p:txBody>
          <a:bodyPr/>
          <a:lstStyle/>
          <a:p>
            <a:pPr algn="ctr"/>
            <a:r>
              <a:rPr lang="ja-JP" altLang="en-US" sz="3600" b="1" u="sng" dirty="0">
                <a:latin typeface="Meiryo UI" panose="020B0604030504040204" pitchFamily="50" charset="-128"/>
                <a:ea typeface="Meiryo UI" panose="020B0604030504040204" pitchFamily="50" charset="-128"/>
              </a:rPr>
              <a:t>●コネクタエンジニアの育成事業</a:t>
            </a:r>
          </a:p>
        </p:txBody>
      </p:sp>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3</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sp>
        <p:nvSpPr>
          <p:cNvPr id="5" name="テキスト ボックス 4">
            <a:extLst>
              <a:ext uri="{FF2B5EF4-FFF2-40B4-BE49-F238E27FC236}">
                <a16:creationId xmlns:a16="http://schemas.microsoft.com/office/drawing/2014/main" id="{C2828193-359F-4BD0-A92E-AE53FCBAE7FB}"/>
              </a:ext>
            </a:extLst>
          </p:cNvPr>
          <p:cNvSpPr txBox="1"/>
          <p:nvPr/>
        </p:nvSpPr>
        <p:spPr>
          <a:xfrm>
            <a:off x="1146971" y="4117195"/>
            <a:ext cx="6850063" cy="2246769"/>
          </a:xfrm>
          <a:prstGeom prst="rect">
            <a:avLst/>
          </a:prstGeom>
          <a:solidFill>
            <a:schemeClr val="bg1">
              <a:lumMod val="95000"/>
            </a:schemeClr>
          </a:solidFill>
          <a:ln>
            <a:noFill/>
          </a:ln>
        </p:spPr>
        <p:txBody>
          <a:bodyPr>
            <a:spAutoFit/>
          </a:bodyPr>
          <a:lstStyle/>
          <a:p>
            <a:pPr>
              <a:defRPr/>
            </a:pPr>
            <a:r>
              <a:rPr lang="ja-JP" altLang="en-US" sz="1800" dirty="0">
                <a:solidFill>
                  <a:schemeClr val="tx1">
                    <a:lumMod val="65000"/>
                    <a:lumOff val="35000"/>
                  </a:schemeClr>
                </a:solidFill>
                <a:latin typeface="Meiryo UI" panose="020B0604030504040204" pitchFamily="50" charset="-128"/>
                <a:ea typeface="Meiryo UI" panose="020B0604030504040204" pitchFamily="50" charset="-128"/>
              </a:rPr>
              <a:t>■過去</a:t>
            </a:r>
            <a:r>
              <a:rPr lang="en-US" altLang="ja-JP" sz="1800" dirty="0">
                <a:solidFill>
                  <a:schemeClr val="tx1">
                    <a:lumMod val="65000"/>
                    <a:lumOff val="35000"/>
                  </a:schemeClr>
                </a:solidFill>
                <a:latin typeface="Meiryo UI" panose="020B0604030504040204" pitchFamily="50" charset="-128"/>
                <a:ea typeface="Meiryo UI" panose="020B0604030504040204" pitchFamily="50" charset="-128"/>
              </a:rPr>
              <a:t>100</a:t>
            </a:r>
            <a:r>
              <a:rPr lang="ja-JP" altLang="en-US" sz="1800" dirty="0">
                <a:solidFill>
                  <a:schemeClr val="tx1">
                    <a:lumMod val="65000"/>
                    <a:lumOff val="35000"/>
                  </a:schemeClr>
                </a:solidFill>
                <a:latin typeface="Meiryo UI" panose="020B0604030504040204" pitchFamily="50" charset="-128"/>
                <a:ea typeface="Meiryo UI" panose="020B0604030504040204" pitchFamily="50" charset="-128"/>
              </a:rPr>
              <a:t>回以上の弊社講習受講者様の声</a:t>
            </a:r>
            <a:endParaRPr lang="en-US" altLang="ja-JP" sz="18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400" dirty="0">
                <a:solidFill>
                  <a:schemeClr val="tx1">
                    <a:lumMod val="65000"/>
                    <a:lumOff val="35000"/>
                  </a:schemeClr>
                </a:solidFill>
                <a:latin typeface="Meiryo UI" panose="020B0604030504040204" pitchFamily="50" charset="-128"/>
                <a:ea typeface="Meiryo UI" panose="020B0604030504040204" pitchFamily="50" charset="-128"/>
              </a:rPr>
              <a:t>　　</a:t>
            </a: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新卒から中堅エンジニアまでの研修に役立っています。</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 講師の分かり易い説明とカリキュラムに組み込まれた動画をもとに</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教えていただき新人エンジニア教育に役立ちました。</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 弊社はコネクタメーカーではありませんがコネクタ業界のことがよく分かりました。</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 教育資料を持っていないので助かりました。</a:t>
            </a: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endParaRPr lang="en-US" altLang="ja-JP" sz="1200" dirty="0">
              <a:solidFill>
                <a:schemeClr val="tx1">
                  <a:lumMod val="65000"/>
                  <a:lumOff val="35000"/>
                </a:schemeClr>
              </a:solidFill>
              <a:latin typeface="Meiryo UI" panose="020B0604030504040204" pitchFamily="50" charset="-128"/>
              <a:ea typeface="Meiryo UI" panose="020B0604030504040204" pitchFamily="50" charset="-128"/>
            </a:endParaRPr>
          </a:p>
          <a:p>
            <a:pPr>
              <a:defRPr/>
            </a:pPr>
            <a:r>
              <a:rPr lang="ja-JP" altLang="en-US" sz="1200" dirty="0">
                <a:solidFill>
                  <a:schemeClr val="tx1">
                    <a:lumMod val="65000"/>
                    <a:lumOff val="35000"/>
                  </a:schemeClr>
                </a:solidFill>
                <a:latin typeface="Meiryo UI" panose="020B0604030504040204" pitchFamily="50" charset="-128"/>
                <a:ea typeface="Meiryo UI" panose="020B0604030504040204" pitchFamily="50" charset="-128"/>
              </a:rPr>
              <a:t>　　・ いままでコネクタに特化した社員教育セミナーが無かったので良い教材です。</a:t>
            </a:r>
          </a:p>
        </p:txBody>
      </p:sp>
      <p:sp>
        <p:nvSpPr>
          <p:cNvPr id="2" name="テキスト ボックス 1">
            <a:extLst>
              <a:ext uri="{FF2B5EF4-FFF2-40B4-BE49-F238E27FC236}">
                <a16:creationId xmlns:a16="http://schemas.microsoft.com/office/drawing/2014/main" id="{276D3820-4776-42BA-B674-DB7A2D64C7A2}"/>
              </a:ext>
            </a:extLst>
          </p:cNvPr>
          <p:cNvSpPr txBox="1"/>
          <p:nvPr/>
        </p:nvSpPr>
        <p:spPr>
          <a:xfrm>
            <a:off x="1923930" y="888042"/>
            <a:ext cx="5445579" cy="707886"/>
          </a:xfrm>
          <a:prstGeom prst="rect">
            <a:avLst/>
          </a:prstGeom>
          <a:solidFill>
            <a:schemeClr val="bg1"/>
          </a:solidFill>
          <a:ln>
            <a:noFill/>
          </a:ln>
        </p:spPr>
        <p:txBody>
          <a:bodyPr wrap="square" rtlCol="0">
            <a:spAutoFit/>
          </a:bodyPr>
          <a:lstStyle/>
          <a:p>
            <a:pPr algn="r"/>
            <a:r>
              <a:rPr lang="ja-JP" altLang="en-US" sz="2000" dirty="0">
                <a:solidFill>
                  <a:srgbClr val="FF6699"/>
                </a:solidFill>
                <a:latin typeface="Meiryo UI" panose="020B0604030504040204" pitchFamily="50" charset="-128"/>
                <a:ea typeface="Meiryo UI" panose="020B0604030504040204" pitchFamily="50" charset="-128"/>
              </a:rPr>
              <a:t>コネクタ塾</a:t>
            </a:r>
            <a:r>
              <a:rPr lang="ja-JP" altLang="en-US" sz="2000" dirty="0">
                <a:latin typeface="Meiryo UI" panose="020B0604030504040204" pitchFamily="50" charset="-128"/>
                <a:ea typeface="Meiryo UI" panose="020B0604030504040204" pitchFamily="50" charset="-128"/>
              </a:rPr>
              <a:t>はコネクタエンジニア育成を支援します。</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社内教育用としてご利用ください。</a:t>
            </a:r>
            <a:endParaRPr lang="en-US" altLang="ja-JP" sz="20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9006458E-8165-4860-8811-2AE74854843E}"/>
              </a:ext>
            </a:extLst>
          </p:cNvPr>
          <p:cNvSpPr txBox="1"/>
          <p:nvPr/>
        </p:nvSpPr>
        <p:spPr>
          <a:xfrm>
            <a:off x="3649431" y="1894169"/>
            <a:ext cx="1077693" cy="276999"/>
          </a:xfrm>
          <a:prstGeom prst="rect">
            <a:avLst/>
          </a:prstGeom>
          <a:solidFill>
            <a:srgbClr val="0070C0"/>
          </a:solidFill>
        </p:spPr>
        <p:txBody>
          <a:bodyPr wrap="square" rtlCol="0">
            <a:spAutoFit/>
          </a:bodyPr>
          <a:lstStyle/>
          <a:p>
            <a:pPr algn="r"/>
            <a:r>
              <a:rPr lang="ja-JP" altLang="en-US" sz="1200" b="1" dirty="0">
                <a:solidFill>
                  <a:schemeClr val="accent2">
                    <a:lumMod val="20000"/>
                    <a:lumOff val="80000"/>
                  </a:schemeClr>
                </a:solidFill>
                <a:latin typeface="Meiryo UI" panose="020B0604030504040204" pitchFamily="50" charset="-128"/>
                <a:ea typeface="Meiryo UI" panose="020B0604030504040204" pitchFamily="50" charset="-128"/>
              </a:rPr>
              <a:t>コネクタ塾は、</a:t>
            </a:r>
          </a:p>
        </p:txBody>
      </p:sp>
      <p:sp>
        <p:nvSpPr>
          <p:cNvPr id="9" name="テキスト ボックス 8">
            <a:extLst>
              <a:ext uri="{FF2B5EF4-FFF2-40B4-BE49-F238E27FC236}">
                <a16:creationId xmlns:a16="http://schemas.microsoft.com/office/drawing/2014/main" id="{22F13722-7AD4-4398-BD2C-A3BA1E2A4BB2}"/>
              </a:ext>
            </a:extLst>
          </p:cNvPr>
          <p:cNvSpPr txBox="1"/>
          <p:nvPr/>
        </p:nvSpPr>
        <p:spPr>
          <a:xfrm>
            <a:off x="4057649" y="3544901"/>
            <a:ext cx="2124000" cy="276999"/>
          </a:xfrm>
          <a:prstGeom prst="rect">
            <a:avLst/>
          </a:prstGeom>
          <a:solidFill>
            <a:srgbClr val="0070C0"/>
          </a:solidFill>
        </p:spPr>
        <p:txBody>
          <a:bodyPr wrap="square" rtlCol="0">
            <a:spAutoFit/>
          </a:bodyPr>
          <a:lstStyle/>
          <a:p>
            <a:r>
              <a:rPr lang="ja-JP" altLang="en-US" sz="1200" b="1" dirty="0">
                <a:solidFill>
                  <a:schemeClr val="accent2">
                    <a:lumMod val="20000"/>
                    <a:lumOff val="80000"/>
                  </a:schemeClr>
                </a:solidFill>
                <a:latin typeface="Meiryo UI" panose="020B0604030504040204" pitchFamily="50" charset="-128"/>
                <a:ea typeface="Meiryo UI" panose="020B0604030504040204" pitchFamily="50" charset="-128"/>
              </a:rPr>
              <a:t>コネクタ塾の教育カリキュラムを</a:t>
            </a:r>
          </a:p>
        </p:txBody>
      </p:sp>
      <p:pic>
        <p:nvPicPr>
          <p:cNvPr id="13" name="図 12" descr="ノートパソコンを使っている男性&#10;&#10;中程度の精度で自動的に生成された説明">
            <a:extLst>
              <a:ext uri="{FF2B5EF4-FFF2-40B4-BE49-F238E27FC236}">
                <a16:creationId xmlns:a16="http://schemas.microsoft.com/office/drawing/2014/main" id="{0AD5E194-C9DD-4B05-BFDE-F221E15634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139" y="1787607"/>
            <a:ext cx="2809804" cy="2124000"/>
          </a:xfrm>
          <a:prstGeom prst="rect">
            <a:avLst/>
          </a:prstGeom>
        </p:spPr>
      </p:pic>
      <p:pic>
        <p:nvPicPr>
          <p:cNvPr id="12" name="図 11" descr="ロゴ, アイコン&#10;&#10;自動的に生成された説明">
            <a:extLst>
              <a:ext uri="{FF2B5EF4-FFF2-40B4-BE49-F238E27FC236}">
                <a16:creationId xmlns:a16="http://schemas.microsoft.com/office/drawing/2014/main" id="{2C0E8EF0-F3A1-4499-86F5-465A897E3C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3" name="テキスト ボックス 2">
            <a:extLst>
              <a:ext uri="{FF2B5EF4-FFF2-40B4-BE49-F238E27FC236}">
                <a16:creationId xmlns:a16="http://schemas.microsoft.com/office/drawing/2014/main" id="{A9547564-8B6B-4FE4-9ECF-D7DB0BD8E9EB}"/>
              </a:ext>
            </a:extLst>
          </p:cNvPr>
          <p:cNvSpPr txBox="1"/>
          <p:nvPr/>
        </p:nvSpPr>
        <p:spPr>
          <a:xfrm>
            <a:off x="3526974" y="1787610"/>
            <a:ext cx="4988379" cy="2031325"/>
          </a:xfrm>
          <a:prstGeom prst="rect">
            <a:avLst/>
          </a:prstGeom>
          <a:solidFill>
            <a:schemeClr val="accent1">
              <a:lumMod val="40000"/>
              <a:lumOff val="60000"/>
            </a:schemeClr>
          </a:solidFill>
        </p:spPr>
        <p:txBody>
          <a:bodyPr wrap="square" rtlCol="0">
            <a:spAutoFit/>
          </a:bodyPr>
          <a:lstStyle/>
          <a:p>
            <a:r>
              <a:rPr lang="ja-JP" altLang="en-US" sz="1400" b="1" dirty="0">
                <a:solidFill>
                  <a:srgbClr val="FF6699"/>
                </a:solidFill>
                <a:latin typeface="Meiryo UI" panose="020B0604030504040204" pitchFamily="50" charset="-128"/>
                <a:ea typeface="Meiryo UI" panose="020B0604030504040204" pitchFamily="50" charset="-128"/>
              </a:rPr>
              <a:t>コネクタ塾</a:t>
            </a:r>
            <a:r>
              <a:rPr lang="ja-JP" altLang="en-US" sz="1400" b="1" dirty="0">
                <a:latin typeface="Meiryo UI" panose="020B0604030504040204" pitchFamily="50" charset="-128"/>
                <a:ea typeface="Meiryo UI" panose="020B0604030504040204" pitchFamily="50" charset="-128"/>
              </a:rPr>
              <a:t>は新人エンジニアのやる気、創造性を育み、企業に必要とされる設計者の教育を行います。</a:t>
            </a:r>
            <a:endParaRPr lang="en-US" altLang="ja-JP" sz="1400" b="1" dirty="0">
              <a:latin typeface="Meiryo UI" panose="020B0604030504040204" pitchFamily="50" charset="-128"/>
              <a:ea typeface="Meiryo UI" panose="020B0604030504040204" pitchFamily="50" charset="-128"/>
            </a:endParaRPr>
          </a:p>
          <a:p>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弊社の企業理念である“コネクタ技術伝承”をもとに単なる技術・知識教育だけでなく、「インターネットを通じてコネクタ業界に教育面で貢献する」ということを目的とし、設計開発の進め方、実践力</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といった基本を習得するためのカリキュラムを確立しています。</a:t>
            </a:r>
            <a:endParaRPr lang="en-US" altLang="ja-JP" sz="1400" b="1" dirty="0">
              <a:latin typeface="Meiryo UI" panose="020B0604030504040204" pitchFamily="50" charset="-128"/>
              <a:ea typeface="Meiryo UI" panose="020B0604030504040204" pitchFamily="50" charset="-128"/>
            </a:endParaRPr>
          </a:p>
          <a:p>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この</a:t>
            </a:r>
            <a:r>
              <a:rPr lang="ja-JP" altLang="en-US" sz="1400" b="1" dirty="0">
                <a:solidFill>
                  <a:srgbClr val="FF6699"/>
                </a:solidFill>
                <a:latin typeface="Meiryo UI" panose="020B0604030504040204" pitchFamily="50" charset="-128"/>
                <a:ea typeface="Meiryo UI" panose="020B0604030504040204" pitchFamily="50" charset="-128"/>
              </a:rPr>
              <a:t>コネクタ塾</a:t>
            </a:r>
            <a:r>
              <a:rPr lang="ja-JP" altLang="en-US" sz="1400" b="1" dirty="0">
                <a:latin typeface="Meiryo UI" panose="020B0604030504040204" pitchFamily="50" charset="-128"/>
                <a:ea typeface="Meiryo UI" panose="020B0604030504040204" pitchFamily="50" charset="-128"/>
              </a:rPr>
              <a:t>の教育カリキュラムを社員教育にご活用ください。</a:t>
            </a:r>
          </a:p>
        </p:txBody>
      </p:sp>
      <p:pic>
        <p:nvPicPr>
          <p:cNvPr id="14" name="図 13" descr="挿絵 が含まれている画像&#10;&#10;自動的に生成された説明">
            <a:extLst>
              <a:ext uri="{FF2B5EF4-FFF2-40B4-BE49-F238E27FC236}">
                <a16:creationId xmlns:a16="http://schemas.microsoft.com/office/drawing/2014/main" id="{6BD49065-6011-41A4-855B-7120F8670C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A4304F27-FD0E-412A-8CBB-3119AEACB44F}"/>
              </a:ext>
            </a:extLst>
          </p:cNvPr>
          <p:cNvSpPr>
            <a:spLocks noGrp="1" noChangeArrowheads="1"/>
          </p:cNvSpPr>
          <p:nvPr>
            <p:ph type="title"/>
          </p:nvPr>
        </p:nvSpPr>
        <p:spPr>
          <a:xfrm>
            <a:off x="982133" y="212281"/>
            <a:ext cx="7704667" cy="1981200"/>
          </a:xfrm>
        </p:spPr>
        <p:txBody>
          <a:bodyPr/>
          <a:lstStyle/>
          <a:p>
            <a:pPr algn="ctr"/>
            <a:r>
              <a:rPr lang="ja-JP" altLang="en-US" sz="3600" b="1" u="sng" dirty="0">
                <a:latin typeface="Meiryo UI" panose="020B0604030504040204" pitchFamily="50" charset="-128"/>
                <a:ea typeface="Meiryo UI" panose="020B0604030504040204" pitchFamily="50" charset="-128"/>
              </a:rPr>
              <a:t>●教育カリキュラムの重要性</a:t>
            </a:r>
          </a:p>
        </p:txBody>
      </p:sp>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4</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4" name="図 3">
            <a:extLst>
              <a:ext uri="{FF2B5EF4-FFF2-40B4-BE49-F238E27FC236}">
                <a16:creationId xmlns:a16="http://schemas.microsoft.com/office/drawing/2014/main" id="{10E191B9-9C57-44F0-82BE-4FF2373A8BC6}"/>
              </a:ext>
            </a:extLst>
          </p:cNvPr>
          <p:cNvPicPr>
            <a:picLocks noChangeAspect="1"/>
          </p:cNvPicPr>
          <p:nvPr/>
        </p:nvPicPr>
        <p:blipFill>
          <a:blip r:embed="rId3"/>
          <a:stretch>
            <a:fillRect/>
          </a:stretch>
        </p:blipFill>
        <p:spPr>
          <a:xfrm>
            <a:off x="537349" y="4897000"/>
            <a:ext cx="1403860" cy="1152000"/>
          </a:xfrm>
          <a:prstGeom prst="rect">
            <a:avLst/>
          </a:prstGeom>
        </p:spPr>
      </p:pic>
      <p:pic>
        <p:nvPicPr>
          <p:cNvPr id="8" name="図 7">
            <a:extLst>
              <a:ext uri="{FF2B5EF4-FFF2-40B4-BE49-F238E27FC236}">
                <a16:creationId xmlns:a16="http://schemas.microsoft.com/office/drawing/2014/main" id="{63596EE5-5AAD-409C-9449-BA68B0134DF9}"/>
              </a:ext>
            </a:extLst>
          </p:cNvPr>
          <p:cNvPicPr>
            <a:picLocks noChangeAspect="1"/>
          </p:cNvPicPr>
          <p:nvPr/>
        </p:nvPicPr>
        <p:blipFill>
          <a:blip r:embed="rId4"/>
          <a:stretch>
            <a:fillRect/>
          </a:stretch>
        </p:blipFill>
        <p:spPr>
          <a:xfrm>
            <a:off x="1882276" y="4864345"/>
            <a:ext cx="1404957" cy="1188000"/>
          </a:xfrm>
          <a:prstGeom prst="rect">
            <a:avLst/>
          </a:prstGeom>
        </p:spPr>
      </p:pic>
      <p:pic>
        <p:nvPicPr>
          <p:cNvPr id="10" name="図 9">
            <a:extLst>
              <a:ext uri="{FF2B5EF4-FFF2-40B4-BE49-F238E27FC236}">
                <a16:creationId xmlns:a16="http://schemas.microsoft.com/office/drawing/2014/main" id="{8BDC0F14-5A98-4BB1-BAC1-655A819DCCD0}"/>
              </a:ext>
            </a:extLst>
          </p:cNvPr>
          <p:cNvPicPr>
            <a:picLocks noChangeAspect="1"/>
          </p:cNvPicPr>
          <p:nvPr/>
        </p:nvPicPr>
        <p:blipFill>
          <a:blip r:embed="rId5"/>
          <a:stretch>
            <a:fillRect/>
          </a:stretch>
        </p:blipFill>
        <p:spPr>
          <a:xfrm>
            <a:off x="7310655" y="4892003"/>
            <a:ext cx="1359591" cy="1152000"/>
          </a:xfrm>
          <a:prstGeom prst="rect">
            <a:avLst/>
          </a:prstGeom>
        </p:spPr>
      </p:pic>
      <p:sp>
        <p:nvSpPr>
          <p:cNvPr id="14" name="テキスト ボックス 13">
            <a:extLst>
              <a:ext uri="{FF2B5EF4-FFF2-40B4-BE49-F238E27FC236}">
                <a16:creationId xmlns:a16="http://schemas.microsoft.com/office/drawing/2014/main" id="{B4BEB68D-16AF-400B-B39A-0BE0AC0D76EF}"/>
              </a:ext>
            </a:extLst>
          </p:cNvPr>
          <p:cNvSpPr txBox="1"/>
          <p:nvPr/>
        </p:nvSpPr>
        <p:spPr>
          <a:xfrm>
            <a:off x="1445072" y="4560118"/>
            <a:ext cx="6702887" cy="307777"/>
          </a:xfrm>
          <a:prstGeom prst="rect">
            <a:avLst/>
          </a:prstGeom>
          <a:solidFill>
            <a:schemeClr val="bg1"/>
          </a:solidFill>
        </p:spPr>
        <p:txBody>
          <a:bodyPr wrap="square" rtlCol="0">
            <a:spAutoFit/>
          </a:bodyPr>
          <a:lstStyle/>
          <a:p>
            <a:pPr algn="r"/>
            <a:r>
              <a:rPr lang="ja-JP" altLang="en-US" sz="1400" b="1" dirty="0">
                <a:solidFill>
                  <a:schemeClr val="bg2">
                    <a:lumMod val="75000"/>
                  </a:schemeClr>
                </a:solidFill>
                <a:latin typeface="Meiryo UI" panose="020B0604030504040204" pitchFamily="50" charset="-128"/>
                <a:ea typeface="Meiryo UI" panose="020B0604030504040204" pitchFamily="50" charset="-128"/>
              </a:rPr>
              <a:t>コネクタ塾では、コネクターに特化した豊富な講習資料を使って教育を行うことができます。</a:t>
            </a:r>
          </a:p>
        </p:txBody>
      </p:sp>
      <p:pic>
        <p:nvPicPr>
          <p:cNvPr id="6" name="図 5">
            <a:extLst>
              <a:ext uri="{FF2B5EF4-FFF2-40B4-BE49-F238E27FC236}">
                <a16:creationId xmlns:a16="http://schemas.microsoft.com/office/drawing/2014/main" id="{86E05F4A-CA5B-41E7-8A7C-E62930ABD5F0}"/>
              </a:ext>
            </a:extLst>
          </p:cNvPr>
          <p:cNvPicPr>
            <a:picLocks noChangeAspect="1"/>
          </p:cNvPicPr>
          <p:nvPr/>
        </p:nvPicPr>
        <p:blipFill>
          <a:blip r:embed="rId6"/>
          <a:stretch>
            <a:fillRect/>
          </a:stretch>
        </p:blipFill>
        <p:spPr>
          <a:xfrm>
            <a:off x="4531181" y="4867891"/>
            <a:ext cx="1353109" cy="1188000"/>
          </a:xfrm>
          <a:prstGeom prst="rect">
            <a:avLst/>
          </a:prstGeom>
        </p:spPr>
      </p:pic>
      <p:pic>
        <p:nvPicPr>
          <p:cNvPr id="11" name="図 10">
            <a:extLst>
              <a:ext uri="{FF2B5EF4-FFF2-40B4-BE49-F238E27FC236}">
                <a16:creationId xmlns:a16="http://schemas.microsoft.com/office/drawing/2014/main" id="{BF46B5B0-EA86-429F-8D57-B4188F4F3E7A}"/>
              </a:ext>
            </a:extLst>
          </p:cNvPr>
          <p:cNvPicPr>
            <a:picLocks noChangeAspect="1"/>
          </p:cNvPicPr>
          <p:nvPr/>
        </p:nvPicPr>
        <p:blipFill>
          <a:blip r:embed="rId7"/>
          <a:stretch>
            <a:fillRect/>
          </a:stretch>
        </p:blipFill>
        <p:spPr>
          <a:xfrm>
            <a:off x="5868452" y="4906525"/>
            <a:ext cx="1466967" cy="1152000"/>
          </a:xfrm>
          <a:prstGeom prst="rect">
            <a:avLst/>
          </a:prstGeom>
        </p:spPr>
      </p:pic>
      <p:pic>
        <p:nvPicPr>
          <p:cNvPr id="15" name="図 14">
            <a:extLst>
              <a:ext uri="{FF2B5EF4-FFF2-40B4-BE49-F238E27FC236}">
                <a16:creationId xmlns:a16="http://schemas.microsoft.com/office/drawing/2014/main" id="{80B936E5-512F-4C1A-8DB4-068E45F3D6CF}"/>
              </a:ext>
            </a:extLst>
          </p:cNvPr>
          <p:cNvPicPr>
            <a:picLocks noChangeAspect="1"/>
          </p:cNvPicPr>
          <p:nvPr/>
        </p:nvPicPr>
        <p:blipFill>
          <a:blip r:embed="rId8"/>
          <a:stretch>
            <a:fillRect/>
          </a:stretch>
        </p:blipFill>
        <p:spPr>
          <a:xfrm>
            <a:off x="3219617" y="4884607"/>
            <a:ext cx="1383309" cy="1152000"/>
          </a:xfrm>
          <a:prstGeom prst="rect">
            <a:avLst/>
          </a:prstGeom>
        </p:spPr>
      </p:pic>
      <p:pic>
        <p:nvPicPr>
          <p:cNvPr id="16" name="図 15" descr="ロゴ, アイコン&#10;&#10;自動的に生成された説明">
            <a:extLst>
              <a:ext uri="{FF2B5EF4-FFF2-40B4-BE49-F238E27FC236}">
                <a16:creationId xmlns:a16="http://schemas.microsoft.com/office/drawing/2014/main" id="{34CB4158-05EB-46A7-839E-BBDBB1DD2E5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2" name="テキスト ボックス 1">
            <a:extLst>
              <a:ext uri="{FF2B5EF4-FFF2-40B4-BE49-F238E27FC236}">
                <a16:creationId xmlns:a16="http://schemas.microsoft.com/office/drawing/2014/main" id="{862DB1FD-F98A-4101-93EA-96F9DD54F4C4}"/>
              </a:ext>
            </a:extLst>
          </p:cNvPr>
          <p:cNvSpPr txBox="1"/>
          <p:nvPr/>
        </p:nvSpPr>
        <p:spPr>
          <a:xfrm>
            <a:off x="1045029" y="1616532"/>
            <a:ext cx="7102928" cy="2031325"/>
          </a:xfrm>
          <a:prstGeom prst="rect">
            <a:avLst/>
          </a:prstGeom>
          <a:solidFill>
            <a:schemeClr val="bg1">
              <a:lumMod val="85000"/>
            </a:schemeClr>
          </a:solidFill>
        </p:spPr>
        <p:txBody>
          <a:bodyPr wrap="square" rtlCol="0">
            <a:spAutoFit/>
          </a:bodyPr>
          <a:lstStyle/>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体系的な社員教育資料がなくて困っている・・・</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コロナ禍にあってテレワークが進み、集団教育が出来ず代替案を模索中</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a:t>
            </a:r>
            <a:r>
              <a:rPr lang="en-US" altLang="ja-JP" sz="1400" dirty="0">
                <a:latin typeface="Meiryo UI" panose="020B0604030504040204" pitchFamily="50" charset="-128"/>
                <a:ea typeface="Meiryo UI" panose="020B0604030504040204" pitchFamily="50" charset="-128"/>
              </a:rPr>
              <a:t>OJT</a:t>
            </a:r>
            <a:r>
              <a:rPr lang="ja-JP" altLang="en-US" sz="1400" dirty="0">
                <a:latin typeface="Meiryo UI" panose="020B0604030504040204" pitchFamily="50" charset="-128"/>
                <a:ea typeface="Meiryo UI" panose="020B0604030504040204" pitchFamily="50" charset="-128"/>
              </a:rPr>
              <a:t>による技術専門教育の限界を感じる</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社内のエンジニアは皆忙しく、新人教育に充てるリソースがない</a:t>
            </a:r>
            <a:endParaRPr lang="en-US" altLang="ja-JP" sz="1400" dirty="0">
              <a:latin typeface="Meiryo UI" panose="020B0604030504040204" pitchFamily="50" charset="-128"/>
              <a:ea typeface="Meiryo UI" panose="020B0604030504040204" pitchFamily="50" charset="-128"/>
            </a:endParaRPr>
          </a:p>
          <a:p>
            <a:endParaRPr lang="ja-JP" altLang="en-US" sz="14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1C0EFD3-CC27-4620-A436-5A27AF8B5389}"/>
              </a:ext>
            </a:extLst>
          </p:cNvPr>
          <p:cNvSpPr txBox="1"/>
          <p:nvPr/>
        </p:nvSpPr>
        <p:spPr>
          <a:xfrm>
            <a:off x="1882273" y="160090"/>
            <a:ext cx="5453144" cy="707886"/>
          </a:xfrm>
          <a:prstGeom prst="rect">
            <a:avLst/>
          </a:prstGeom>
          <a:noFill/>
        </p:spPr>
        <p:txBody>
          <a:bodyPr wrap="square" rtlCol="0">
            <a:spAutoFit/>
          </a:bodyPr>
          <a:lstStyle/>
          <a:p>
            <a:pPr algn="ctr"/>
            <a:r>
              <a:rPr lang="ja-JP" altLang="en-US" sz="2000" b="1" dirty="0">
                <a:latin typeface="Meiryo UI" panose="020B0604030504040204" pitchFamily="50" charset="-128"/>
                <a:ea typeface="Meiryo UI" panose="020B0604030504040204" pitchFamily="50" charset="-128"/>
              </a:rPr>
              <a:t>エンジニア育成について</a:t>
            </a:r>
            <a:endParaRPr lang="en-US" altLang="ja-JP" sz="2000" b="1" dirty="0">
              <a:latin typeface="Meiryo UI" panose="020B0604030504040204" pitchFamily="50" charset="-128"/>
              <a:ea typeface="Meiryo UI" panose="020B0604030504040204" pitchFamily="50" charset="-128"/>
            </a:endParaRPr>
          </a:p>
          <a:p>
            <a:pPr algn="ctr"/>
            <a:r>
              <a:rPr lang="ja-JP" altLang="en-US" sz="2000" b="1" dirty="0">
                <a:latin typeface="Meiryo UI" panose="020B0604030504040204" pitchFamily="50" charset="-128"/>
                <a:ea typeface="Meiryo UI" panose="020B0604030504040204" pitchFamily="50" charset="-128"/>
              </a:rPr>
              <a:t>このようなお悩みはありませんか？</a:t>
            </a:r>
          </a:p>
        </p:txBody>
      </p:sp>
      <p:sp>
        <p:nvSpPr>
          <p:cNvPr id="9" name="矢印: 下 8">
            <a:extLst>
              <a:ext uri="{FF2B5EF4-FFF2-40B4-BE49-F238E27FC236}">
                <a16:creationId xmlns:a16="http://schemas.microsoft.com/office/drawing/2014/main" id="{05560165-B025-495A-9549-DED4DB273AF9}"/>
              </a:ext>
            </a:extLst>
          </p:cNvPr>
          <p:cNvSpPr/>
          <p:nvPr/>
        </p:nvSpPr>
        <p:spPr>
          <a:xfrm>
            <a:off x="1638047" y="3647855"/>
            <a:ext cx="6012000" cy="828000"/>
          </a:xfrm>
          <a:prstGeom prst="downArrow">
            <a:avLst>
              <a:gd name="adj1" fmla="val 66024"/>
              <a:gd name="adj2" fmla="val 50000"/>
            </a:avLst>
          </a:prstGeom>
          <a:solidFill>
            <a:srgbClr val="E36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テキスト ボックス 12">
            <a:extLst>
              <a:ext uri="{FF2B5EF4-FFF2-40B4-BE49-F238E27FC236}">
                <a16:creationId xmlns:a16="http://schemas.microsoft.com/office/drawing/2014/main" id="{B193CAAC-9E51-4B36-B7FF-1970546AB6B6}"/>
              </a:ext>
            </a:extLst>
          </p:cNvPr>
          <p:cNvSpPr txBox="1"/>
          <p:nvPr/>
        </p:nvSpPr>
        <p:spPr>
          <a:xfrm>
            <a:off x="2881990" y="3820937"/>
            <a:ext cx="3567793" cy="307777"/>
          </a:xfrm>
          <a:prstGeom prst="rect">
            <a:avLst/>
          </a:prstGeom>
          <a:solidFill>
            <a:srgbClr val="E3640F"/>
          </a:solidFill>
        </p:spPr>
        <p:txBody>
          <a:bodyPr wrap="square" rtlCol="0">
            <a:spAutoFit/>
          </a:bodyPr>
          <a:lstStyle/>
          <a:p>
            <a:r>
              <a:rPr lang="ja-JP" altLang="en-US" sz="1400" b="1" dirty="0">
                <a:solidFill>
                  <a:schemeClr val="bg2">
                    <a:lumMod val="20000"/>
                    <a:lumOff val="80000"/>
                  </a:schemeClr>
                </a:solidFill>
                <a:latin typeface="Meiryo UI" panose="020B0604030504040204" pitchFamily="50" charset="-128"/>
                <a:ea typeface="Meiryo UI" panose="020B0604030504040204" pitchFamily="50" charset="-128"/>
              </a:rPr>
              <a:t>このような悩み、コネクタ塾なら解決できます！</a:t>
            </a:r>
          </a:p>
        </p:txBody>
      </p:sp>
      <p:pic>
        <p:nvPicPr>
          <p:cNvPr id="17" name="図 16" descr="挿絵 が含まれている画像&#10;&#10;自動的に生成された説明">
            <a:extLst>
              <a:ext uri="{FF2B5EF4-FFF2-40B4-BE49-F238E27FC236}">
                <a16:creationId xmlns:a16="http://schemas.microsoft.com/office/drawing/2014/main" id="{CC29EDE8-F662-4CF2-8B18-2D331FC927C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2132823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A4304F27-FD0E-412A-8CBB-3119AEACB44F}"/>
              </a:ext>
            </a:extLst>
          </p:cNvPr>
          <p:cNvSpPr>
            <a:spLocks noGrp="1" noChangeArrowheads="1"/>
          </p:cNvSpPr>
          <p:nvPr>
            <p:ph type="title"/>
          </p:nvPr>
        </p:nvSpPr>
        <p:spPr>
          <a:xfrm>
            <a:off x="982133" y="212281"/>
            <a:ext cx="7704667" cy="828000"/>
          </a:xfrm>
        </p:spPr>
        <p:txBody>
          <a:bodyPr/>
          <a:lstStyle/>
          <a:p>
            <a:pPr algn="ctr"/>
            <a:r>
              <a:rPr lang="ja-JP" altLang="en-US" sz="3600" b="1" u="sng" dirty="0">
                <a:latin typeface="Meiryo UI" panose="020B0604030504040204" pitchFamily="50" charset="-128"/>
                <a:ea typeface="Meiryo UI" panose="020B0604030504040204" pitchFamily="50" charset="-128"/>
              </a:rPr>
              <a:t>●ステップアップ方式カリキュラム</a:t>
            </a:r>
          </a:p>
        </p:txBody>
      </p:sp>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5</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graphicFrame>
        <p:nvGraphicFramePr>
          <p:cNvPr id="2" name="図表 1">
            <a:extLst>
              <a:ext uri="{FF2B5EF4-FFF2-40B4-BE49-F238E27FC236}">
                <a16:creationId xmlns:a16="http://schemas.microsoft.com/office/drawing/2014/main" id="{5011F688-CB25-42C0-806D-0CB43F6ADA91}"/>
              </a:ext>
            </a:extLst>
          </p:cNvPr>
          <p:cNvGraphicFramePr/>
          <p:nvPr>
            <p:extLst>
              <p:ext uri="{D42A27DB-BD31-4B8C-83A1-F6EECF244321}">
                <p14:modId xmlns:p14="http://schemas.microsoft.com/office/powerpoint/2010/main" val="346737349"/>
              </p:ext>
            </p:extLst>
          </p:nvPr>
        </p:nvGraphicFramePr>
        <p:xfrm>
          <a:off x="661314" y="1028563"/>
          <a:ext cx="7952013" cy="5599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図 5" descr="ロゴ, アイコン&#10;&#10;自動的に生成された説明">
            <a:extLst>
              <a:ext uri="{FF2B5EF4-FFF2-40B4-BE49-F238E27FC236}">
                <a16:creationId xmlns:a16="http://schemas.microsoft.com/office/drawing/2014/main" id="{B3B677AD-3A16-4168-85BE-28CAACAEBD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8" name="図 7" descr="挿絵 が含まれている画像&#10;&#10;自動的に生成された説明">
            <a:extLst>
              <a:ext uri="{FF2B5EF4-FFF2-40B4-BE49-F238E27FC236}">
                <a16:creationId xmlns:a16="http://schemas.microsoft.com/office/drawing/2014/main" id="{3DEA9D4F-3685-4E2C-BE9A-0063E246638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1848004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6</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sp>
        <p:nvSpPr>
          <p:cNvPr id="3" name="テキスト ボックス 2">
            <a:extLst>
              <a:ext uri="{FF2B5EF4-FFF2-40B4-BE49-F238E27FC236}">
                <a16:creationId xmlns:a16="http://schemas.microsoft.com/office/drawing/2014/main" id="{8EA32D36-AF13-41FB-9D3C-F34FEA0186D2}"/>
              </a:ext>
            </a:extLst>
          </p:cNvPr>
          <p:cNvSpPr txBox="1"/>
          <p:nvPr/>
        </p:nvSpPr>
        <p:spPr>
          <a:xfrm>
            <a:off x="1498149" y="2694216"/>
            <a:ext cx="6147707" cy="584775"/>
          </a:xfrm>
          <a:prstGeom prst="rect">
            <a:avLst/>
          </a:prstGeom>
          <a:noFill/>
        </p:spPr>
        <p:txBody>
          <a:bodyPr wrap="square" rtlCol="0">
            <a:spAutoFit/>
          </a:bodyPr>
          <a:lstStyle/>
          <a:p>
            <a:pPr algn="ctr"/>
            <a:r>
              <a:rPr lang="ja-JP" altLang="en-US" sz="3200" b="1" dirty="0">
                <a:latin typeface="Meiryo UI" panose="020B0604030504040204" pitchFamily="50" charset="-128"/>
                <a:ea typeface="Meiryo UI" panose="020B0604030504040204" pitchFamily="50" charset="-128"/>
              </a:rPr>
              <a:t>「コネクタ塾」 </a:t>
            </a:r>
            <a:r>
              <a:rPr lang="en-US" altLang="ja-JP" sz="3200" b="1" dirty="0">
                <a:latin typeface="Meiryo UI" panose="020B0604030504040204" pitchFamily="50" charset="-128"/>
                <a:ea typeface="Meiryo UI" panose="020B0604030504040204" pitchFamily="50" charset="-128"/>
              </a:rPr>
              <a:t>E</a:t>
            </a:r>
            <a:r>
              <a:rPr lang="ja-JP" altLang="en-US" sz="3200" b="1" dirty="0">
                <a:latin typeface="Meiryo UI" panose="020B0604030504040204" pitchFamily="50" charset="-128"/>
                <a:ea typeface="Meiryo UI" panose="020B0604030504040204" pitchFamily="50" charset="-128"/>
              </a:rPr>
              <a:t>ラーニングのご案内</a:t>
            </a:r>
          </a:p>
        </p:txBody>
      </p:sp>
      <p:pic>
        <p:nvPicPr>
          <p:cNvPr id="5" name="図 4" descr="ロゴ, アイコン&#10;&#10;自動的に生成された説明">
            <a:extLst>
              <a:ext uri="{FF2B5EF4-FFF2-40B4-BE49-F238E27FC236}">
                <a16:creationId xmlns:a16="http://schemas.microsoft.com/office/drawing/2014/main" id="{3B24B62D-B1BB-4D98-B3E5-34B3D03D9F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6" name="図 5" descr="挿絵 が含まれている画像&#10;&#10;自動的に生成された説明">
            <a:extLst>
              <a:ext uri="{FF2B5EF4-FFF2-40B4-BE49-F238E27FC236}">
                <a16:creationId xmlns:a16="http://schemas.microsoft.com/office/drawing/2014/main" id="{6669E06D-E391-4C11-88AC-B3531F1FA2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1093409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A4304F27-FD0E-412A-8CBB-3119AEACB44F}"/>
              </a:ext>
            </a:extLst>
          </p:cNvPr>
          <p:cNvSpPr>
            <a:spLocks noGrp="1" noChangeArrowheads="1"/>
          </p:cNvSpPr>
          <p:nvPr>
            <p:ph type="title"/>
          </p:nvPr>
        </p:nvSpPr>
        <p:spPr>
          <a:xfrm>
            <a:off x="631068" y="17"/>
            <a:ext cx="7704667" cy="900000"/>
          </a:xfrm>
        </p:spPr>
        <p:txBody>
          <a:bodyPr/>
          <a:lstStyle/>
          <a:p>
            <a:pPr algn="ctr"/>
            <a:r>
              <a:rPr lang="ja-JP" altLang="en-US" sz="3600" b="1" u="sng" dirty="0">
                <a:latin typeface="Meiryo UI" panose="020B0604030504040204" pitchFamily="50" charset="-128"/>
                <a:ea typeface="Meiryo UI" panose="020B0604030504040204" pitchFamily="50" charset="-128"/>
              </a:rPr>
              <a:t>●「コネクタ塾」カリキュラム一覧</a:t>
            </a:r>
          </a:p>
        </p:txBody>
      </p:sp>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7</a:t>
            </a:fld>
            <a:endParaRPr lang="en-US" altLang="ja-JP" sz="1500">
              <a:solidFill>
                <a:schemeClr val="bg1"/>
              </a:solidFill>
              <a:ea typeface="HGP創英角ｺﾞｼｯｸUB" panose="020B0900000000000000" pitchFamily="50" charset="-128"/>
            </a:endParaRPr>
          </a:p>
        </p:txBody>
      </p:sp>
      <p:sp>
        <p:nvSpPr>
          <p:cNvPr id="5" name="テキスト ボックス 4">
            <a:extLst>
              <a:ext uri="{FF2B5EF4-FFF2-40B4-BE49-F238E27FC236}">
                <a16:creationId xmlns:a16="http://schemas.microsoft.com/office/drawing/2014/main" id="{C2828193-359F-4BD0-A92E-AE53FCBAE7FB}"/>
              </a:ext>
            </a:extLst>
          </p:cNvPr>
          <p:cNvSpPr txBox="1"/>
          <p:nvPr/>
        </p:nvSpPr>
        <p:spPr>
          <a:xfrm>
            <a:off x="1214626" y="6456974"/>
            <a:ext cx="1740849" cy="307777"/>
          </a:xfrm>
          <a:prstGeom prst="rect">
            <a:avLst/>
          </a:prstGeom>
          <a:solidFill>
            <a:schemeClr val="tx1">
              <a:lumMod val="65000"/>
              <a:lumOff val="35000"/>
            </a:schemeClr>
          </a:solidFill>
        </p:spPr>
        <p:txBody>
          <a:bodyPr wrap="square">
            <a:spAutoFit/>
          </a:bodyPr>
          <a:lstStyle/>
          <a:p>
            <a:pPr>
              <a:defRPr/>
            </a:pPr>
            <a:r>
              <a:rPr lang="ja-JP" altLang="en-US" sz="1400" dirty="0">
                <a:solidFill>
                  <a:schemeClr val="bg1">
                    <a:lumMod val="85000"/>
                  </a:schemeClr>
                </a:solidFill>
                <a:latin typeface="Meiryo UI" panose="020B0604030504040204" pitchFamily="50" charset="-128"/>
                <a:ea typeface="Meiryo UI" panose="020B0604030504040204" pitchFamily="50" charset="-128"/>
              </a:rPr>
              <a:t>講習カリキュラム一覧</a:t>
            </a: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3" name="図 2" descr="テーブル&#10;&#10;自動的に生成された説明">
            <a:extLst>
              <a:ext uri="{FF2B5EF4-FFF2-40B4-BE49-F238E27FC236}">
                <a16:creationId xmlns:a16="http://schemas.microsoft.com/office/drawing/2014/main" id="{9FB07C48-FFFB-43C7-A3F8-E83B004D5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786502"/>
            <a:ext cx="9144000" cy="5655675"/>
          </a:xfrm>
          <a:prstGeom prst="rect">
            <a:avLst/>
          </a:prstGeom>
        </p:spPr>
      </p:pic>
      <p:pic>
        <p:nvPicPr>
          <p:cNvPr id="8" name="図 7" descr="ロゴ, アイコン&#10;&#10;自動的に生成された説明">
            <a:extLst>
              <a:ext uri="{FF2B5EF4-FFF2-40B4-BE49-F238E27FC236}">
                <a16:creationId xmlns:a16="http://schemas.microsoft.com/office/drawing/2014/main" id="{A2B0907D-182D-4E57-876F-CFF07FDCAA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9" name="図 8" descr="挿絵 が含まれている画像&#10;&#10;自動的に生成された説明">
            <a:extLst>
              <a:ext uri="{FF2B5EF4-FFF2-40B4-BE49-F238E27FC236}">
                <a16:creationId xmlns:a16="http://schemas.microsoft.com/office/drawing/2014/main" id="{CC5741CF-AA97-4D35-A138-906CEE2D0F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868625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8</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4" name="図 3">
            <a:extLst>
              <a:ext uri="{FF2B5EF4-FFF2-40B4-BE49-F238E27FC236}">
                <a16:creationId xmlns:a16="http://schemas.microsoft.com/office/drawing/2014/main" id="{1DBB7FC7-40F0-4162-9A51-2931FD9B520A}"/>
              </a:ext>
            </a:extLst>
          </p:cNvPr>
          <p:cNvPicPr>
            <a:picLocks noChangeAspect="1"/>
          </p:cNvPicPr>
          <p:nvPr/>
        </p:nvPicPr>
        <p:blipFill>
          <a:blip r:embed="rId3"/>
          <a:stretch>
            <a:fillRect/>
          </a:stretch>
        </p:blipFill>
        <p:spPr>
          <a:xfrm>
            <a:off x="193184" y="455581"/>
            <a:ext cx="8757635" cy="5946843"/>
          </a:xfrm>
          <a:prstGeom prst="rect">
            <a:avLst/>
          </a:prstGeom>
        </p:spPr>
      </p:pic>
      <p:pic>
        <p:nvPicPr>
          <p:cNvPr id="2" name="図 1">
            <a:extLst>
              <a:ext uri="{FF2B5EF4-FFF2-40B4-BE49-F238E27FC236}">
                <a16:creationId xmlns:a16="http://schemas.microsoft.com/office/drawing/2014/main" id="{BC07B80D-6D0D-4E47-AD12-E78661DA7F6F}"/>
              </a:ext>
            </a:extLst>
          </p:cNvPr>
          <p:cNvPicPr>
            <a:picLocks noChangeAspect="1"/>
          </p:cNvPicPr>
          <p:nvPr/>
        </p:nvPicPr>
        <p:blipFill>
          <a:blip r:embed="rId4"/>
          <a:stretch>
            <a:fillRect/>
          </a:stretch>
        </p:blipFill>
        <p:spPr>
          <a:xfrm>
            <a:off x="76830" y="2973255"/>
            <a:ext cx="8826379" cy="3772028"/>
          </a:xfrm>
          <a:prstGeom prst="rect">
            <a:avLst/>
          </a:prstGeom>
        </p:spPr>
      </p:pic>
      <p:sp>
        <p:nvSpPr>
          <p:cNvPr id="5" name="テキスト ボックス 4">
            <a:extLst>
              <a:ext uri="{FF2B5EF4-FFF2-40B4-BE49-F238E27FC236}">
                <a16:creationId xmlns:a16="http://schemas.microsoft.com/office/drawing/2014/main" id="{C2828193-359F-4BD0-A92E-AE53FCBAE7FB}"/>
              </a:ext>
            </a:extLst>
          </p:cNvPr>
          <p:cNvSpPr txBox="1"/>
          <p:nvPr/>
        </p:nvSpPr>
        <p:spPr>
          <a:xfrm>
            <a:off x="261271" y="2423646"/>
            <a:ext cx="8640000" cy="707886"/>
          </a:xfrm>
          <a:prstGeom prst="rect">
            <a:avLst/>
          </a:prstGeom>
          <a:solidFill>
            <a:schemeClr val="bg1"/>
          </a:solidFill>
        </p:spPr>
        <p:txBody>
          <a:bodyPr wrap="square">
            <a:spAutoFit/>
          </a:bodyPr>
          <a:lstStyle/>
          <a:p>
            <a:pPr algn="ctr">
              <a:defRPr/>
            </a:pPr>
            <a:r>
              <a:rPr lang="ja-JP" altLang="en-US" sz="2000" dirty="0">
                <a:latin typeface="Meiryo UI" panose="020B0604030504040204" pitchFamily="50" charset="-128"/>
                <a:ea typeface="Meiryo UI" panose="020B0604030504040204" pitchFamily="50" charset="-128"/>
              </a:rPr>
              <a:t>コネクタ？どうやって設計する？設計手順は？材料選定はどうする？</a:t>
            </a:r>
            <a:endParaRPr lang="en-US" altLang="ja-JP" sz="2000" dirty="0">
              <a:latin typeface="Meiryo UI" panose="020B0604030504040204" pitchFamily="50" charset="-128"/>
              <a:ea typeface="Meiryo UI" panose="020B0604030504040204" pitchFamily="50" charset="-128"/>
            </a:endParaRPr>
          </a:p>
          <a:p>
            <a:pPr algn="ctr">
              <a:defRPr/>
            </a:pPr>
            <a:r>
              <a:rPr lang="ja-JP" altLang="en-US" sz="2000" dirty="0">
                <a:latin typeface="Meiryo UI" panose="020B0604030504040204" pitchFamily="50" charset="-128"/>
                <a:ea typeface="Meiryo UI" panose="020B0604030504040204" pitchFamily="50" charset="-128"/>
              </a:rPr>
              <a:t>右も左もわからない！</a:t>
            </a:r>
          </a:p>
        </p:txBody>
      </p:sp>
      <p:pic>
        <p:nvPicPr>
          <p:cNvPr id="8" name="図 7" descr="ロゴ, アイコン&#10;&#10;自動的に生成された説明">
            <a:extLst>
              <a:ext uri="{FF2B5EF4-FFF2-40B4-BE49-F238E27FC236}">
                <a16:creationId xmlns:a16="http://schemas.microsoft.com/office/drawing/2014/main" id="{E52C5DB9-CB86-46CE-B466-E71BDA9D24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sp>
        <p:nvSpPr>
          <p:cNvPr id="3" name="テキスト ボックス 2">
            <a:extLst>
              <a:ext uri="{FF2B5EF4-FFF2-40B4-BE49-F238E27FC236}">
                <a16:creationId xmlns:a16="http://schemas.microsoft.com/office/drawing/2014/main" id="{CE3782F9-00F1-4012-AAF1-ACEAD81E181D}"/>
              </a:ext>
            </a:extLst>
          </p:cNvPr>
          <p:cNvSpPr txBox="1"/>
          <p:nvPr/>
        </p:nvSpPr>
        <p:spPr>
          <a:xfrm>
            <a:off x="193183" y="318409"/>
            <a:ext cx="8748000" cy="984885"/>
          </a:xfrm>
          <a:prstGeom prst="rect">
            <a:avLst/>
          </a:prstGeom>
          <a:solidFill>
            <a:schemeClr val="accent1">
              <a:lumMod val="40000"/>
              <a:lumOff val="60000"/>
            </a:schemeClr>
          </a:solidFill>
        </p:spPr>
        <p:txBody>
          <a:bodyPr wrap="square" rtlCol="0">
            <a:spAutoFit/>
          </a:bodyPr>
          <a:lstStyle/>
          <a:p>
            <a:r>
              <a:rPr lang="ja-JP" altLang="en-US" sz="1600" dirty="0">
                <a:latin typeface="Meiryo UI" panose="020B0604030504040204" pitchFamily="50" charset="-128"/>
                <a:ea typeface="Meiryo UI" panose="020B0604030504040204" pitchFamily="50" charset="-128"/>
              </a:rPr>
              <a:t>設計経験０でも</a:t>
            </a:r>
            <a:r>
              <a:rPr lang="ja-JP" altLang="en-US" sz="1600" b="1" dirty="0">
                <a:latin typeface="Meiryo UI" panose="020B0604030504040204" pitchFamily="50" charset="-128"/>
                <a:ea typeface="Meiryo UI" panose="020B0604030504040204" pitchFamily="50" charset="-128"/>
              </a:rPr>
              <a:t>「コネクタ設計の基礎」</a:t>
            </a:r>
            <a:r>
              <a:rPr lang="ja-JP" altLang="en-US" sz="1600" dirty="0">
                <a:latin typeface="Meiryo UI" panose="020B0604030504040204" pitchFamily="50" charset="-128"/>
                <a:ea typeface="Meiryo UI" panose="020B0604030504040204" pitchFamily="50" charset="-128"/>
              </a:rPr>
              <a:t>を身につけられる</a:t>
            </a:r>
            <a:endParaRPr lang="en-US" altLang="ja-JP" sz="1600" dirty="0">
              <a:latin typeface="Meiryo UI" panose="020B0604030504040204" pitchFamily="50" charset="-128"/>
              <a:ea typeface="Meiryo UI" panose="020B0604030504040204" pitchFamily="50" charset="-128"/>
            </a:endParaRPr>
          </a:p>
          <a:p>
            <a:endParaRPr lang="en-US" altLang="ja-JP" dirty="0"/>
          </a:p>
          <a:p>
            <a:r>
              <a:rPr lang="ja-JP" altLang="en-US" dirty="0"/>
              <a:t>　　　　　</a:t>
            </a:r>
            <a:r>
              <a:rPr lang="ja-JP" altLang="en-US" sz="2400" b="1" dirty="0">
                <a:latin typeface="Meiryo UI" panose="020B0604030504040204" pitchFamily="50" charset="-128"/>
                <a:ea typeface="Meiryo UI" panose="020B0604030504040204" pitchFamily="50" charset="-128"/>
              </a:rPr>
              <a:t>即戦力コネクタエンジニア養成講座（</a:t>
            </a:r>
            <a:r>
              <a:rPr lang="en-US" altLang="ja-JP" sz="2400" b="1" dirty="0">
                <a:latin typeface="Meiryo UI" panose="020B0604030504040204" pitchFamily="50" charset="-128"/>
                <a:ea typeface="Meiryo UI" panose="020B0604030504040204" pitchFamily="50" charset="-128"/>
              </a:rPr>
              <a:t>E</a:t>
            </a:r>
            <a:r>
              <a:rPr lang="ja-JP" altLang="en-US" sz="2400" b="1" dirty="0">
                <a:latin typeface="Meiryo UI" panose="020B0604030504040204" pitchFamily="50" charset="-128"/>
                <a:ea typeface="Meiryo UI" panose="020B0604030504040204" pitchFamily="50" charset="-128"/>
              </a:rPr>
              <a:t>ラーニング）</a:t>
            </a:r>
          </a:p>
        </p:txBody>
      </p:sp>
      <p:pic>
        <p:nvPicPr>
          <p:cNvPr id="9" name="図 8" descr="挿絵 が含まれている画像&#10;&#10;自動的に生成された説明">
            <a:extLst>
              <a:ext uri="{FF2B5EF4-FFF2-40B4-BE49-F238E27FC236}">
                <a16:creationId xmlns:a16="http://schemas.microsoft.com/office/drawing/2014/main" id="{F9EBAEE9-7DBC-4913-A212-94990E58AC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2920158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スライド番号プレースホルダー 3">
            <a:extLst>
              <a:ext uri="{FF2B5EF4-FFF2-40B4-BE49-F238E27FC236}">
                <a16:creationId xmlns:a16="http://schemas.microsoft.com/office/drawing/2014/main" id="{C31C5B4B-519E-47B8-BBCF-D4A586A68B4C}"/>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32" indent="-285744">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2971" indent="-228594">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160" indent="-228594">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349" indent="-228594">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537"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726"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8914"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103" indent="-228594"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FontTx/>
              <a:buNone/>
            </a:pPr>
            <a:fld id="{B2B968D3-DFF2-4736-B359-6C631F397D69}" type="slidenum">
              <a:rPr lang="en-US" altLang="ja-JP" sz="1500">
                <a:solidFill>
                  <a:schemeClr val="bg1"/>
                </a:solidFill>
                <a:ea typeface="HGP創英角ｺﾞｼｯｸUB" panose="020B0900000000000000" pitchFamily="50" charset="-128"/>
              </a:rPr>
              <a:pPr>
                <a:spcBef>
                  <a:spcPct val="0"/>
                </a:spcBef>
                <a:buFontTx/>
                <a:buNone/>
              </a:pPr>
              <a:t>9</a:t>
            </a:fld>
            <a:endParaRPr lang="en-US" altLang="ja-JP" sz="1500">
              <a:solidFill>
                <a:schemeClr val="bg1"/>
              </a:solidFill>
              <a:ea typeface="HGP創英角ｺﾞｼｯｸUB" panose="020B0900000000000000" pitchFamily="50" charset="-128"/>
            </a:endParaRPr>
          </a:p>
        </p:txBody>
      </p:sp>
      <p:sp>
        <p:nvSpPr>
          <p:cNvPr id="7" name="Text Box 4">
            <a:extLst>
              <a:ext uri="{FF2B5EF4-FFF2-40B4-BE49-F238E27FC236}">
                <a16:creationId xmlns:a16="http://schemas.microsoft.com/office/drawing/2014/main" id="{C4147869-35F2-4F29-B289-4D573DEB9374}"/>
              </a:ext>
            </a:extLst>
          </p:cNvPr>
          <p:cNvSpPr txBox="1">
            <a:spLocks noChangeArrowheads="1"/>
          </p:cNvSpPr>
          <p:nvPr/>
        </p:nvSpPr>
        <p:spPr bwMode="auto">
          <a:xfrm>
            <a:off x="6930119" y="6557269"/>
            <a:ext cx="234315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kumimoji="1" sz="30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5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17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15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15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en-US" altLang="ja-JP" sz="800" dirty="0">
                <a:latin typeface="Arial" panose="020B0604020202020204" pitchFamily="34" charset="0"/>
                <a:ea typeface="HGP創英角ｺﾞｼｯｸUB" panose="020B0900000000000000" pitchFamily="50" charset="-128"/>
              </a:rPr>
              <a:t>Copyright</a:t>
            </a:r>
            <a:r>
              <a:rPr lang="ja-JP" altLang="en-US" sz="800" dirty="0">
                <a:latin typeface="Arial" panose="020B0604020202020204" pitchFamily="34" charset="0"/>
                <a:ea typeface="HGP創英角ｺﾞｼｯｸUB" panose="020B0900000000000000" pitchFamily="50" charset="-128"/>
              </a:rPr>
              <a:t> </a:t>
            </a:r>
            <a:r>
              <a:rPr lang="en-US" altLang="ja-JP" sz="800" dirty="0">
                <a:latin typeface="Arial" panose="020B0604020202020204" pitchFamily="34" charset="0"/>
                <a:ea typeface="HGP創英角ｺﾞｼｯｸUB" panose="020B0900000000000000" pitchFamily="50" charset="-128"/>
              </a:rPr>
              <a:t>C-Planners 202X</a:t>
            </a:r>
          </a:p>
        </p:txBody>
      </p:sp>
      <p:pic>
        <p:nvPicPr>
          <p:cNvPr id="6" name="図 5" descr="ロゴ, アイコン&#10;&#10;自動的に生成された説明">
            <a:extLst>
              <a:ext uri="{FF2B5EF4-FFF2-40B4-BE49-F238E27FC236}">
                <a16:creationId xmlns:a16="http://schemas.microsoft.com/office/drawing/2014/main" id="{BCE339A1-5270-4F32-9992-64148A4ADE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7507" y="6602475"/>
            <a:ext cx="144000" cy="144000"/>
          </a:xfrm>
          <a:prstGeom prst="rect">
            <a:avLst/>
          </a:prstGeom>
        </p:spPr>
      </p:pic>
      <p:pic>
        <p:nvPicPr>
          <p:cNvPr id="3" name="図 2" descr="テーブル&#10;&#10;自動的に生成された説明">
            <a:extLst>
              <a:ext uri="{FF2B5EF4-FFF2-40B4-BE49-F238E27FC236}">
                <a16:creationId xmlns:a16="http://schemas.microsoft.com/office/drawing/2014/main" id="{EB650C46-3EA6-4D0E-A771-482D8927D4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759" y="86423"/>
            <a:ext cx="6876000" cy="6400791"/>
          </a:xfrm>
          <a:prstGeom prst="rect">
            <a:avLst/>
          </a:prstGeom>
        </p:spPr>
      </p:pic>
      <p:pic>
        <p:nvPicPr>
          <p:cNvPr id="8" name="図 7" descr="挿絵 が含まれている画像&#10;&#10;自動的に生成された説明">
            <a:extLst>
              <a:ext uri="{FF2B5EF4-FFF2-40B4-BE49-F238E27FC236}">
                <a16:creationId xmlns:a16="http://schemas.microsoft.com/office/drawing/2014/main" id="{8B1CAFFC-76E3-4549-B4F3-6E3AA616E0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966" y="6497639"/>
            <a:ext cx="1370068" cy="288000"/>
          </a:xfrm>
          <a:prstGeom prst="rect">
            <a:avLst/>
          </a:prstGeom>
        </p:spPr>
      </p:pic>
    </p:spTree>
    <p:extLst>
      <p:ext uri="{BB962C8B-B14F-4D97-AF65-F5344CB8AC3E}">
        <p14:creationId xmlns:p14="http://schemas.microsoft.com/office/powerpoint/2010/main" val="12605552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視差">
  <a:themeElements>
    <a:clrScheme name="視差">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視差">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視差">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視差</Template>
  <TotalTime>16092</TotalTime>
  <Words>1701</Words>
  <Application>Microsoft Office PowerPoint</Application>
  <PresentationFormat>画面に合わせる (4:3)</PresentationFormat>
  <Paragraphs>219</Paragraphs>
  <Slides>14</Slides>
  <Notes>14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Meiryo UI</vt:lpstr>
      <vt:lpstr>ＭＳ Ｐゴシック</vt:lpstr>
      <vt:lpstr>Arial</vt:lpstr>
      <vt:lpstr>Calibri</vt:lpstr>
      <vt:lpstr>Corbel</vt:lpstr>
      <vt:lpstr>Tahoma</vt:lpstr>
      <vt:lpstr>視差</vt:lpstr>
      <vt:lpstr>「コネクタ塾」ご紹介</vt:lpstr>
      <vt:lpstr>PowerPoint プレゼンテーション</vt:lpstr>
      <vt:lpstr>●コネクタエンジニアの育成事業</vt:lpstr>
      <vt:lpstr>●教育カリキュラムの重要性</vt:lpstr>
      <vt:lpstr>●ステップアップ方式カリキュラム</vt:lpstr>
      <vt:lpstr>PowerPoint プレゼンテーション</vt:lpstr>
      <vt:lpstr>●「コネクタ塾」カリキュラム一覧</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川口 明</dc:creator>
  <cp:lastModifiedBy>KAWAGUCHI AKIRA</cp:lastModifiedBy>
  <cp:revision>653</cp:revision>
  <cp:lastPrinted>2022-03-18T16:24:15Z</cp:lastPrinted>
  <dcterms:created xsi:type="dcterms:W3CDTF">2007-10-19T01:51:44Z</dcterms:created>
  <dcterms:modified xsi:type="dcterms:W3CDTF">2022-09-26T14:24:46Z</dcterms:modified>
</cp:coreProperties>
</file>